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330" r:id="rId3"/>
    <p:sldId id="328" r:id="rId4"/>
    <p:sldId id="329" r:id="rId5"/>
    <p:sldId id="336" r:id="rId6"/>
    <p:sldId id="295" r:id="rId7"/>
    <p:sldId id="331" r:id="rId8"/>
    <p:sldId id="332" r:id="rId9"/>
    <p:sldId id="333" r:id="rId10"/>
    <p:sldId id="334" r:id="rId11"/>
    <p:sldId id="335" r:id="rId12"/>
    <p:sldId id="339" r:id="rId13"/>
    <p:sldId id="340" r:id="rId14"/>
    <p:sldId id="337" r:id="rId15"/>
    <p:sldId id="338" r:id="rId16"/>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3" autoAdjust="0"/>
    <p:restoredTop sz="94574" autoAdjust="0"/>
  </p:normalViewPr>
  <p:slideViewPr>
    <p:cSldViewPr>
      <p:cViewPr>
        <p:scale>
          <a:sx n="50" d="100"/>
          <a:sy n="50" d="100"/>
        </p:scale>
        <p:origin x="-1632" y="-58"/>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40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2766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6" charset="0"/>
              <a:buNone/>
              <a:defRPr sz="1200">
                <a:solidFill>
                  <a:srgbClr val="000000"/>
                </a:solidFill>
                <a:ea typeface="+mn-ea"/>
                <a:cs typeface="Arial Unicode MS" charset="0"/>
              </a:defRPr>
            </a:lvl1pPr>
          </a:lstStyle>
          <a:p>
            <a:pPr>
              <a:defRPr/>
            </a:pPr>
            <a:endParaRPr lang="en-US"/>
          </a:p>
        </p:txBody>
      </p:sp>
      <p:sp>
        <p:nvSpPr>
          <p:cNvPr id="19459" name="Rectangle 3"/>
          <p:cNvSpPr>
            <a:spLocks noGrp="1" noChangeArrowheads="1"/>
          </p:cNvSpPr>
          <p:nvPr>
            <p:ph type="dt" sz="quarter" idx="1"/>
          </p:nvPr>
        </p:nvSpPr>
        <p:spPr bwMode="auto">
          <a:xfrm>
            <a:off x="4281488" y="0"/>
            <a:ext cx="3276600"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Times New Roman" pitchFamily="16" charset="0"/>
              <a:buNone/>
              <a:defRPr sz="1200">
                <a:solidFill>
                  <a:srgbClr val="000000"/>
                </a:solidFill>
                <a:ea typeface="+mn-ea"/>
                <a:cs typeface="Arial Unicode MS" charset="0"/>
              </a:defRPr>
            </a:lvl1pPr>
          </a:lstStyle>
          <a:p>
            <a:pPr>
              <a:defRPr/>
            </a:pPr>
            <a:endParaRPr lang="en-US"/>
          </a:p>
        </p:txBody>
      </p:sp>
      <p:sp>
        <p:nvSpPr>
          <p:cNvPr id="19460" name="Rectangle 4"/>
          <p:cNvSpPr>
            <a:spLocks noGrp="1" noChangeArrowheads="1"/>
          </p:cNvSpPr>
          <p:nvPr>
            <p:ph type="ftr" sz="quarter" idx="2"/>
          </p:nvPr>
        </p:nvSpPr>
        <p:spPr bwMode="auto">
          <a:xfrm>
            <a:off x="0" y="10155238"/>
            <a:ext cx="32766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 typeface="Times New Roman" pitchFamily="16" charset="0"/>
              <a:buNone/>
              <a:defRPr sz="1200">
                <a:solidFill>
                  <a:srgbClr val="000000"/>
                </a:solidFill>
                <a:ea typeface="+mn-ea"/>
                <a:cs typeface="Arial Unicode MS" charset="0"/>
              </a:defRPr>
            </a:lvl1pPr>
          </a:lstStyle>
          <a:p>
            <a:pPr>
              <a:defRPr/>
            </a:pPr>
            <a:endParaRPr lang="en-US"/>
          </a:p>
        </p:txBody>
      </p:sp>
      <p:sp>
        <p:nvSpPr>
          <p:cNvPr id="19461" name="Rectangle 5"/>
          <p:cNvSpPr>
            <a:spLocks noGrp="1" noChangeArrowheads="1"/>
          </p:cNvSpPr>
          <p:nvPr>
            <p:ph type="sldNum" sz="quarter" idx="3"/>
          </p:nvPr>
        </p:nvSpPr>
        <p:spPr bwMode="auto">
          <a:xfrm>
            <a:off x="4281488" y="10155238"/>
            <a:ext cx="3276600" cy="534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67B82202-C2F9-4013-A1C1-CD7383E7945F}"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defRPr>
            </a:lvl1pPr>
          </a:lstStyle>
          <a:p>
            <a:pPr>
              <a:defRPr/>
            </a:pPr>
            <a:fld id="{C46D133D-55C4-4441-AA13-7E7ED751ECA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A7AC1D5A-28B4-43DD-B4C1-F437770B22B0}" type="slidenum">
              <a:rPr lang="fr-FR" smtClean="0"/>
              <a:pPr/>
              <a:t>1</a:t>
            </a:fld>
            <a:endParaRPr lang="fr-FR" smtClean="0"/>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5604" name="Rectangle 2"/>
          <p:cNvSpPr>
            <a:spLocks noGrp="1" noChangeArrowheads="1"/>
          </p:cNvSpPr>
          <p:nvPr>
            <p:ph type="body" idx="1"/>
          </p:nvPr>
        </p:nvSpPr>
        <p:spPr>
          <a:xfrm>
            <a:off x="755650" y="5078413"/>
            <a:ext cx="6048375" cy="4811712"/>
          </a:xfrm>
          <a:noFill/>
          <a:ln/>
        </p:spPr>
        <p:txBody>
          <a:bodyPr wrap="none" anchor="ctr"/>
          <a:lstStyle/>
          <a:p>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fld id="{8C3F3787-22CB-4FDD-9403-CFBD16946FA1}" type="slidenum">
              <a:rPr lang="fr-FR" smtClean="0"/>
              <a:pPr/>
              <a:t>10</a:t>
            </a:fld>
            <a:endParaRPr lang="fr-FR" smtClean="0"/>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988"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fld id="{908E50E0-E1B1-41AE-B5CD-6CF55A8D5917}" type="slidenum">
              <a:rPr lang="fr-FR" smtClean="0"/>
              <a:pPr/>
              <a:t>11</a:t>
            </a:fld>
            <a:endParaRPr lang="fr-FR" smtClean="0"/>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3012"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fld id="{A418BCD9-5B16-4683-8604-4A0B4EE62FB1}" type="slidenum">
              <a:rPr lang="fr-FR" smtClean="0"/>
              <a:pPr/>
              <a:t>12</a:t>
            </a:fld>
            <a:endParaRPr lang="fr-FR" smtClean="0"/>
          </a:p>
        </p:txBody>
      </p:sp>
      <p:sp>
        <p:nvSpPr>
          <p:cNvPr id="36867" name="Rectangle 2"/>
          <p:cNvSpPr>
            <a:spLocks noGrp="1" noRot="1" noChangeAspect="1" noChangeArrowheads="1" noTextEdit="1"/>
          </p:cNvSpPr>
          <p:nvPr>
            <p:ph type="sldImg"/>
          </p:nvPr>
        </p:nvSpPr>
        <p:spPr>
          <a:xfrm>
            <a:off x="1106488" y="812800"/>
            <a:ext cx="5345112" cy="4008438"/>
          </a:xfrm>
        </p:spPr>
      </p:sp>
      <p:sp>
        <p:nvSpPr>
          <p:cNvPr id="36868" name="Rectangle 3"/>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CEF1A4A6-8412-40BB-B330-81623207CE27}" type="slidenum">
              <a:rPr lang="fr-FR" smtClean="0"/>
              <a:pPr/>
              <a:t>13</a:t>
            </a:fld>
            <a:endParaRPr lang="fr-FR" smtClean="0"/>
          </a:p>
        </p:txBody>
      </p:sp>
      <p:sp>
        <p:nvSpPr>
          <p:cNvPr id="37891" name="Rectangle 2"/>
          <p:cNvSpPr>
            <a:spLocks noGrp="1" noRot="1" noChangeAspect="1" noChangeArrowheads="1" noTextEdit="1"/>
          </p:cNvSpPr>
          <p:nvPr>
            <p:ph type="sldImg"/>
          </p:nvPr>
        </p:nvSpPr>
        <p:spPr>
          <a:xfrm>
            <a:off x="1106488" y="812800"/>
            <a:ext cx="5345112" cy="4008438"/>
          </a:xfrm>
        </p:spPr>
      </p:sp>
      <p:sp>
        <p:nvSpPr>
          <p:cNvPr id="37892" name="Rectangle 3"/>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fld id="{39E06F42-23DA-4415-8852-9443A65BD63B}" type="slidenum">
              <a:rPr lang="fr-FR" smtClean="0"/>
              <a:pPr/>
              <a:t>14</a:t>
            </a:fld>
            <a:endParaRPr lang="fr-FR" smtClean="0"/>
          </a:p>
        </p:txBody>
      </p:sp>
      <p:sp>
        <p:nvSpPr>
          <p:cNvPr id="45059" name="Rectangle 2"/>
          <p:cNvSpPr>
            <a:spLocks noGrp="1" noRot="1" noChangeAspect="1" noChangeArrowheads="1" noTextEdit="1"/>
          </p:cNvSpPr>
          <p:nvPr>
            <p:ph type="sldImg"/>
          </p:nvPr>
        </p:nvSpPr>
        <p:spPr>
          <a:xfrm>
            <a:off x="1106488" y="812800"/>
            <a:ext cx="5345112" cy="4008438"/>
          </a:xfrm>
        </p:spPr>
      </p:sp>
      <p:sp>
        <p:nvSpPr>
          <p:cNvPr id="45060" name="Rectangle 3"/>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p>
            <a:fld id="{B1A3D6FA-E8C2-4A76-9F58-14B56DD5A414}" type="slidenum">
              <a:rPr lang="fr-FR" smtClean="0"/>
              <a:pPr/>
              <a:t>15</a:t>
            </a:fld>
            <a:endParaRPr lang="fr-FR" smtClean="0"/>
          </a:p>
        </p:txBody>
      </p:sp>
      <p:sp>
        <p:nvSpPr>
          <p:cNvPr id="46083" name="Rectangle 2"/>
          <p:cNvSpPr>
            <a:spLocks noGrp="1" noRot="1" noChangeAspect="1" noChangeArrowheads="1" noTextEdit="1"/>
          </p:cNvSpPr>
          <p:nvPr>
            <p:ph type="sldImg"/>
          </p:nvPr>
        </p:nvSpPr>
        <p:spPr>
          <a:xfrm>
            <a:off x="1106488" y="812800"/>
            <a:ext cx="5345112" cy="4008438"/>
          </a:xfrm>
        </p:spPr>
      </p:sp>
      <p:sp>
        <p:nvSpPr>
          <p:cNvPr id="46084" name="Rectangle 3"/>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4BF66C31-3767-4098-A147-44DA077C376B}" type="slidenum">
              <a:rPr lang="fr-FR" smtClean="0"/>
              <a:pPr/>
              <a:t>2</a:t>
            </a:fld>
            <a:endParaRPr lang="fr-FR" smtClean="0"/>
          </a:p>
        </p:txBody>
      </p:sp>
      <p:sp>
        <p:nvSpPr>
          <p:cNvPr id="3277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2772"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96394-E4E3-4BEB-8715-F38721821386}" type="slidenum">
              <a:rPr lang="fr-FR" smtClean="0"/>
              <a:pPr/>
              <a:t>3</a:t>
            </a:fld>
            <a:endParaRPr lang="fr-FR" smtClean="0"/>
          </a:p>
        </p:txBody>
      </p:sp>
      <p:sp>
        <p:nvSpPr>
          <p:cNvPr id="2765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7652" name="Rectangle 2"/>
          <p:cNvSpPr>
            <a:spLocks noGrp="1" noChangeArrowheads="1"/>
          </p:cNvSpPr>
          <p:nvPr>
            <p:ph type="body" idx="1"/>
          </p:nvPr>
        </p:nvSpPr>
        <p:spPr>
          <a:xfrm>
            <a:off x="755650" y="5078413"/>
            <a:ext cx="6048375" cy="4721225"/>
          </a:xfrm>
          <a:noFill/>
          <a:ln/>
        </p:spPr>
        <p:txBody>
          <a:bodyPr wrap="none" anchor="ctr"/>
          <a:lstStyle/>
          <a:p>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F2F446D6-7BBD-49FF-A3C0-5137B8E47699}" type="slidenum">
              <a:rPr lang="fr-FR" smtClean="0"/>
              <a:pPr/>
              <a:t>4</a:t>
            </a:fld>
            <a:endParaRPr lang="fr-FR" smtClean="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8676" name="Rectangle 2"/>
          <p:cNvSpPr>
            <a:spLocks noGrp="1" noChangeArrowheads="1"/>
          </p:cNvSpPr>
          <p:nvPr>
            <p:ph type="body" idx="1"/>
          </p:nvPr>
        </p:nvSpPr>
        <p:spPr>
          <a:xfrm>
            <a:off x="755650" y="5078413"/>
            <a:ext cx="6048375" cy="4721225"/>
          </a:xfrm>
          <a:noFill/>
          <a:ln/>
        </p:spPr>
        <p:txBody>
          <a:bodyPr wrap="none" anchor="ctr"/>
          <a:lstStyle/>
          <a:p>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fld id="{26869221-AEC5-4530-94F7-5F7671500564}" type="slidenum">
              <a:rPr lang="fr-FR" smtClean="0"/>
              <a:pPr/>
              <a:t>5</a:t>
            </a:fld>
            <a:endParaRPr lang="fr-FR" smtClean="0"/>
          </a:p>
        </p:txBody>
      </p:sp>
      <p:sp>
        <p:nvSpPr>
          <p:cNvPr id="358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5844"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ABB67F71-DBAA-430E-B59B-3D70069C856F}" type="slidenum">
              <a:rPr lang="fr-FR" smtClean="0"/>
              <a:pPr/>
              <a:t>6</a:t>
            </a:fld>
            <a:endParaRPr lang="fr-FR" smtClean="0"/>
          </a:p>
        </p:txBody>
      </p:sp>
      <p:sp>
        <p:nvSpPr>
          <p:cNvPr id="32771" name="Rectangle 2"/>
          <p:cNvSpPr>
            <a:spLocks noGrp="1" noRot="1" noChangeAspect="1" noChangeArrowheads="1" noTextEdit="1"/>
          </p:cNvSpPr>
          <p:nvPr>
            <p:ph type="sldImg"/>
          </p:nvPr>
        </p:nvSpPr>
        <p:spPr>
          <a:xfrm>
            <a:off x="1106488" y="812800"/>
            <a:ext cx="5345112" cy="4008438"/>
          </a:xfrm>
        </p:spPr>
      </p:sp>
      <p:sp>
        <p:nvSpPr>
          <p:cNvPr id="32772" name="Rectangle 3"/>
          <p:cNvSpPr>
            <a:spLocks noGrp="1" noChangeArrowheads="1"/>
          </p:cNvSpPr>
          <p:nvPr>
            <p:ph type="body" idx="1"/>
          </p:nvPr>
        </p:nvSpPr>
        <p:spPr>
          <a:xfrm>
            <a:off x="755650" y="5078413"/>
            <a:ext cx="6048375" cy="4721225"/>
          </a:xfrm>
          <a:noFill/>
          <a:ln/>
        </p:spPr>
        <p:txBody>
          <a:bodyPr wrap="none" anchor="ctr"/>
          <a:lstStyle/>
          <a:p>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p:spPr>
        <p:txBody>
          <a:bodyPr/>
          <a:lstStyle/>
          <a:p>
            <a:fld id="{8C56CA15-E310-4A56-85CD-605928EA1D9C}" type="slidenum">
              <a:rPr lang="fr-FR" smtClean="0"/>
              <a:pPr/>
              <a:t>7</a:t>
            </a:fld>
            <a:endParaRPr lang="fr-FR" smtClean="0"/>
          </a:p>
        </p:txBody>
      </p:sp>
      <p:sp>
        <p:nvSpPr>
          <p:cNvPr id="389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8916"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fld id="{14979A77-F7B3-450D-9D66-D3050B9ED504}" type="slidenum">
              <a:rPr lang="fr-FR" smtClean="0"/>
              <a:pPr/>
              <a:t>8</a:t>
            </a:fld>
            <a:endParaRPr lang="fr-FR" smtClean="0"/>
          </a:p>
        </p:txBody>
      </p:sp>
      <p:sp>
        <p:nvSpPr>
          <p:cNvPr id="399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9940"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fld id="{11C63548-3D3A-40C4-8E4E-50912CF1A5EF}" type="slidenum">
              <a:rPr lang="fr-FR" smtClean="0"/>
              <a:pPr/>
              <a:t>9</a:t>
            </a:fld>
            <a:endParaRPr lang="fr-FR" smtClean="0"/>
          </a:p>
        </p:txBody>
      </p:sp>
      <p:sp>
        <p:nvSpPr>
          <p:cNvPr id="409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0964" name="Rectangle 2"/>
          <p:cNvSpPr>
            <a:spLocks noGrp="1" noChangeArrowheads="1"/>
          </p:cNvSpPr>
          <p:nvPr>
            <p:ph type="body" idx="1"/>
          </p:nvPr>
        </p:nvSpPr>
        <p:spPr>
          <a:xfrm>
            <a:off x="755650" y="5078413"/>
            <a:ext cx="6048375" cy="4721225"/>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DACB80-BC22-4156-A210-D3CC8FB5739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8A9B391A-482A-4582-B672-2FC2BDA3E5B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68AD349C-8A2E-43F5-B71B-A1F0ED902E1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64547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301625"/>
            <a:ext cx="6650037" cy="64547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D60F1AF4-AFEB-4366-92DB-74C97B91615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99922B1-3A52-4831-9DAA-6477698EF16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192BC474-AA78-4A54-989C-424636E8D54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917ED1BA-FC17-43AD-82AB-4F6CA0E536E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DA12EDEA-04DD-4A3A-AA09-8C326240259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1069F03E-9EAC-4867-9F80-36B0FCCB952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endParaRPr lang="fr-FR"/>
          </a:p>
        </p:txBody>
      </p:sp>
      <p:sp>
        <p:nvSpPr>
          <p:cNvPr id="3" name="Rectangle 4"/>
          <p:cNvSpPr>
            <a:spLocks noGrp="1" noChangeArrowheads="1"/>
          </p:cNvSpPr>
          <p:nvPr>
            <p:ph type="ftr" idx="11"/>
          </p:nvPr>
        </p:nvSpPr>
        <p:spPr/>
        <p:txBody>
          <a:bodyPr/>
          <a:lstStyle>
            <a:lvl1pPr>
              <a:defRPr/>
            </a:lvl1pPr>
          </a:lstStyle>
          <a:p>
            <a:pPr>
              <a:defRPr/>
            </a:pPr>
            <a:endParaRPr lang="fr-FR"/>
          </a:p>
        </p:txBody>
      </p:sp>
      <p:sp>
        <p:nvSpPr>
          <p:cNvPr id="4" name="Rectangle 5"/>
          <p:cNvSpPr>
            <a:spLocks noGrp="1" noChangeArrowheads="1"/>
          </p:cNvSpPr>
          <p:nvPr>
            <p:ph type="sldNum" idx="12"/>
          </p:nvPr>
        </p:nvSpPr>
        <p:spPr/>
        <p:txBody>
          <a:bodyPr/>
          <a:lstStyle>
            <a:lvl1pPr>
              <a:defRPr/>
            </a:lvl1pPr>
          </a:lstStyle>
          <a:p>
            <a:pPr>
              <a:defRPr/>
            </a:pPr>
            <a:fld id="{317B393D-A3B3-4957-913E-D6A9C9BCD94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0A24DDE2-0628-487D-84FA-1A738560D81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defRPr sz="1400">
                <a:solidFill>
                  <a:srgbClr val="000000"/>
                </a:solidFill>
                <a:latin typeface="Times New Roman" charset="0"/>
              </a:defRPr>
            </a:lvl1pPr>
          </a:lstStyle>
          <a:p>
            <a:pPr>
              <a:defRPr/>
            </a:pPr>
            <a:fld id="{06696290-39FA-4404-9A0B-FDD66FC41F8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21" r:id="rId7"/>
    <p:sldLayoutId id="2147483822" r:id="rId8"/>
    <p:sldLayoutId id="2147483817" r:id="rId9"/>
    <p:sldLayoutId id="2147483818" r:id="rId10"/>
    <p:sldLayoutId id="2147483819" r:id="rId11"/>
    <p:sldLayoutId id="214748382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Arial Unicode MS"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Arial Unicode MS"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Arial Unicode MS"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Arial Unicode MS"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Arial Unicode MS"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Arial Unicode MS" pitchFamily="34" charset="-128"/>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36513" y="-36513"/>
            <a:ext cx="10115551" cy="7559676"/>
          </a:xfrm>
          <a:prstGeom prst="rect">
            <a:avLst/>
          </a:prstGeom>
          <a:noFill/>
          <a:ln w="9525">
            <a:noFill/>
            <a:round/>
            <a:headEnd/>
            <a:tailEnd/>
          </a:ln>
        </p:spPr>
      </p:pic>
      <p:pic>
        <p:nvPicPr>
          <p:cNvPr id="15363" name="Picture 2" descr="D:\Photos Antimicrobial\iStock_000003226411Medium.jpg"/>
          <p:cNvPicPr>
            <a:picLocks noChangeAspect="1" noChangeArrowheads="1"/>
          </p:cNvPicPr>
          <p:nvPr/>
        </p:nvPicPr>
        <p:blipFill>
          <a:blip r:embed="rId4" cstate="print"/>
          <a:srcRect/>
          <a:stretch>
            <a:fillRect/>
          </a:stretch>
        </p:blipFill>
        <p:spPr bwMode="auto">
          <a:xfrm>
            <a:off x="360363" y="1187450"/>
            <a:ext cx="4032250" cy="2686050"/>
          </a:xfrm>
          <a:prstGeom prst="rect">
            <a:avLst/>
          </a:prstGeom>
          <a:noFill/>
          <a:ln w="9525">
            <a:noFill/>
            <a:miter lim="800000"/>
            <a:headEnd/>
            <a:tailEnd/>
          </a:ln>
        </p:spPr>
      </p:pic>
      <p:pic>
        <p:nvPicPr>
          <p:cNvPr id="15364" name="Picture 3" descr="D:\Photos Antimicrobial\iStock_000011398591Large.jpg"/>
          <p:cNvPicPr>
            <a:picLocks noChangeAspect="1" noChangeArrowheads="1"/>
          </p:cNvPicPr>
          <p:nvPr/>
        </p:nvPicPr>
        <p:blipFill>
          <a:blip r:embed="rId5" cstate="print"/>
          <a:srcRect/>
          <a:stretch>
            <a:fillRect/>
          </a:stretch>
        </p:blipFill>
        <p:spPr bwMode="auto">
          <a:xfrm>
            <a:off x="5400675" y="3563938"/>
            <a:ext cx="4032250" cy="2803525"/>
          </a:xfrm>
          <a:prstGeom prst="rect">
            <a:avLst/>
          </a:prstGeom>
          <a:noFill/>
          <a:ln w="9525">
            <a:noFill/>
            <a:miter lim="800000"/>
            <a:headEnd/>
            <a:tailEnd/>
          </a:ln>
        </p:spPr>
      </p:pic>
      <p:sp>
        <p:nvSpPr>
          <p:cNvPr id="15365" name="Rectangle 3"/>
          <p:cNvSpPr>
            <a:spLocks noChangeArrowheads="1"/>
          </p:cNvSpPr>
          <p:nvPr/>
        </p:nvSpPr>
        <p:spPr bwMode="auto">
          <a:xfrm>
            <a:off x="5184775" y="1763713"/>
            <a:ext cx="4248150" cy="434975"/>
          </a:xfrm>
          <a:prstGeom prst="rect">
            <a:avLst/>
          </a:prstGeom>
          <a:noFill/>
          <a:ln w="9525">
            <a:noFill/>
            <a:miter lim="800000"/>
            <a:headEnd/>
            <a:tailEnd/>
          </a:ln>
        </p:spPr>
        <p:txBody>
          <a:bodyPr>
            <a:spAutoFit/>
          </a:bodyPr>
          <a:lstStyle/>
          <a:p>
            <a:r>
              <a:rPr lang="fr-FR" sz="2400" b="1">
                <a:solidFill>
                  <a:schemeClr val="bg1"/>
                </a:solidFill>
              </a:rPr>
              <a:t>Distributeurs (ATM) </a:t>
            </a:r>
            <a:endParaRPr lang="en-US" sz="2400" b="1">
              <a:solidFill>
                <a:schemeClr val="bg1"/>
              </a:solidFill>
            </a:endParaRPr>
          </a:p>
        </p:txBody>
      </p:sp>
      <p:sp>
        <p:nvSpPr>
          <p:cNvPr id="15366" name="Rectangle 3"/>
          <p:cNvSpPr>
            <a:spLocks noChangeArrowheads="1"/>
          </p:cNvSpPr>
          <p:nvPr/>
        </p:nvSpPr>
        <p:spPr bwMode="auto">
          <a:xfrm>
            <a:off x="1944688" y="5148263"/>
            <a:ext cx="2519362" cy="434975"/>
          </a:xfrm>
          <a:prstGeom prst="rect">
            <a:avLst/>
          </a:prstGeom>
          <a:noFill/>
          <a:ln w="9525">
            <a:noFill/>
            <a:miter lim="800000"/>
            <a:headEnd/>
            <a:tailEnd/>
          </a:ln>
        </p:spPr>
        <p:txBody>
          <a:bodyPr>
            <a:spAutoFit/>
          </a:bodyPr>
          <a:lstStyle/>
          <a:p>
            <a:r>
              <a:rPr lang="fr-FR" sz="2400" b="1">
                <a:solidFill>
                  <a:schemeClr val="bg1"/>
                </a:solidFill>
              </a:rPr>
              <a:t>Lieux publiques </a:t>
            </a:r>
            <a:endParaRPr lang="en-US" sz="2400" b="1">
              <a:solidFill>
                <a:schemeClr val="bg1"/>
              </a:solidFill>
            </a:endParaRPr>
          </a:p>
        </p:txBody>
      </p:sp>
      <p:sp>
        <p:nvSpPr>
          <p:cNvPr id="15367" name="Rectangle 3"/>
          <p:cNvSpPr>
            <a:spLocks noChangeArrowheads="1"/>
          </p:cNvSpPr>
          <p:nvPr/>
        </p:nvSpPr>
        <p:spPr bwMode="auto">
          <a:xfrm>
            <a:off x="431800" y="323850"/>
            <a:ext cx="7777163" cy="436563"/>
          </a:xfrm>
          <a:prstGeom prst="rect">
            <a:avLst/>
          </a:prstGeom>
          <a:noFill/>
          <a:ln w="9525">
            <a:noFill/>
            <a:miter lim="800000"/>
            <a:headEnd/>
            <a:tailEnd/>
          </a:ln>
        </p:spPr>
        <p:txBody>
          <a:bodyPr>
            <a:spAutoFit/>
          </a:bodyPr>
          <a:lstStyle/>
          <a:p>
            <a:r>
              <a:rPr lang="fr-FR" sz="2400" b="1" dirty="0">
                <a:solidFill>
                  <a:schemeClr val="bg1"/>
                </a:solidFill>
              </a:rPr>
              <a:t>POSSIBILITES D’APPLICATION				</a:t>
            </a:r>
            <a:r>
              <a:rPr lang="fr-FR" sz="2400" b="1" dirty="0" smtClean="0">
                <a:solidFill>
                  <a:schemeClr val="bg1"/>
                </a:solidFill>
              </a:rPr>
              <a:t>4/13</a:t>
            </a:r>
            <a:endParaRPr lang="en-US" sz="24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36513" y="0"/>
            <a:ext cx="10115551" cy="7559675"/>
          </a:xfrm>
          <a:prstGeom prst="rect">
            <a:avLst/>
          </a:prstGeom>
          <a:noFill/>
          <a:ln w="9525">
            <a:noFill/>
            <a:round/>
            <a:headEnd/>
            <a:tailEnd/>
          </a:ln>
        </p:spPr>
      </p:pic>
      <p:pic>
        <p:nvPicPr>
          <p:cNvPr id="16387" name="Picture 2" descr="D:\Photos Antimicrobial\iStock_000013630434Medium.jpg"/>
          <p:cNvPicPr>
            <a:picLocks noChangeAspect="1" noChangeArrowheads="1"/>
          </p:cNvPicPr>
          <p:nvPr/>
        </p:nvPicPr>
        <p:blipFill>
          <a:blip r:embed="rId4" cstate="print"/>
          <a:srcRect/>
          <a:stretch>
            <a:fillRect/>
          </a:stretch>
        </p:blipFill>
        <p:spPr bwMode="auto">
          <a:xfrm>
            <a:off x="503238" y="1258888"/>
            <a:ext cx="4105275" cy="2736850"/>
          </a:xfrm>
          <a:prstGeom prst="rect">
            <a:avLst/>
          </a:prstGeom>
          <a:noFill/>
          <a:ln w="9525">
            <a:noFill/>
            <a:miter lim="800000"/>
            <a:headEnd/>
            <a:tailEnd/>
          </a:ln>
        </p:spPr>
      </p:pic>
      <p:pic>
        <p:nvPicPr>
          <p:cNvPr id="16388" name="Picture 3" descr="D:\Photos Antimicrobial\iStock_000000947777Small.jpg"/>
          <p:cNvPicPr>
            <a:picLocks noChangeAspect="1" noChangeArrowheads="1"/>
          </p:cNvPicPr>
          <p:nvPr/>
        </p:nvPicPr>
        <p:blipFill>
          <a:blip r:embed="rId5" cstate="print"/>
          <a:srcRect/>
          <a:stretch>
            <a:fillRect/>
          </a:stretch>
        </p:blipFill>
        <p:spPr bwMode="auto">
          <a:xfrm>
            <a:off x="5688013" y="3756025"/>
            <a:ext cx="3924300" cy="2608263"/>
          </a:xfrm>
          <a:prstGeom prst="rect">
            <a:avLst/>
          </a:prstGeom>
          <a:noFill/>
          <a:ln w="9525">
            <a:noFill/>
            <a:miter lim="800000"/>
            <a:headEnd/>
            <a:tailEnd/>
          </a:ln>
        </p:spPr>
      </p:pic>
      <p:sp>
        <p:nvSpPr>
          <p:cNvPr id="16389" name="Rectangle 3"/>
          <p:cNvSpPr>
            <a:spLocks noChangeArrowheads="1"/>
          </p:cNvSpPr>
          <p:nvPr/>
        </p:nvSpPr>
        <p:spPr bwMode="auto">
          <a:xfrm>
            <a:off x="5184775" y="1763713"/>
            <a:ext cx="3952875" cy="431800"/>
          </a:xfrm>
          <a:prstGeom prst="rect">
            <a:avLst/>
          </a:prstGeom>
          <a:noFill/>
          <a:ln w="9525">
            <a:noFill/>
            <a:miter lim="800000"/>
            <a:headEnd/>
            <a:tailEnd/>
          </a:ln>
        </p:spPr>
        <p:txBody>
          <a:bodyPr>
            <a:spAutoFit/>
          </a:bodyPr>
          <a:lstStyle/>
          <a:p>
            <a:r>
              <a:rPr lang="fr-FR" sz="2400" b="1">
                <a:solidFill>
                  <a:schemeClr val="bg1"/>
                </a:solidFill>
              </a:rPr>
              <a:t>Industrie alimentaire </a:t>
            </a:r>
            <a:endParaRPr lang="en-US" sz="2400" b="1">
              <a:solidFill>
                <a:schemeClr val="bg1"/>
              </a:solidFill>
            </a:endParaRPr>
          </a:p>
        </p:txBody>
      </p:sp>
      <p:sp>
        <p:nvSpPr>
          <p:cNvPr id="16390" name="Rectangle 3"/>
          <p:cNvSpPr>
            <a:spLocks noChangeArrowheads="1"/>
          </p:cNvSpPr>
          <p:nvPr/>
        </p:nvSpPr>
        <p:spPr bwMode="auto">
          <a:xfrm>
            <a:off x="2735263" y="5075238"/>
            <a:ext cx="2592387" cy="431800"/>
          </a:xfrm>
          <a:prstGeom prst="rect">
            <a:avLst/>
          </a:prstGeom>
          <a:noFill/>
          <a:ln w="9525">
            <a:noFill/>
            <a:miter lim="800000"/>
            <a:headEnd/>
            <a:tailEnd/>
          </a:ln>
        </p:spPr>
        <p:txBody>
          <a:bodyPr>
            <a:spAutoFit/>
          </a:bodyPr>
          <a:lstStyle/>
          <a:p>
            <a:r>
              <a:rPr lang="fr-FR" sz="2400" b="1">
                <a:solidFill>
                  <a:schemeClr val="bg1"/>
                </a:solidFill>
              </a:rPr>
              <a:t>Industrie  </a:t>
            </a:r>
            <a:endParaRPr lang="en-US" sz="2400" b="1">
              <a:solidFill>
                <a:schemeClr val="bg1"/>
              </a:solidFill>
            </a:endParaRPr>
          </a:p>
        </p:txBody>
      </p:sp>
      <p:sp>
        <p:nvSpPr>
          <p:cNvPr id="16391" name="Rectangle 3"/>
          <p:cNvSpPr>
            <a:spLocks noChangeArrowheads="1"/>
          </p:cNvSpPr>
          <p:nvPr/>
        </p:nvSpPr>
        <p:spPr bwMode="auto">
          <a:xfrm>
            <a:off x="431800" y="323850"/>
            <a:ext cx="7777163" cy="436563"/>
          </a:xfrm>
          <a:prstGeom prst="rect">
            <a:avLst/>
          </a:prstGeom>
          <a:noFill/>
          <a:ln w="9525">
            <a:noFill/>
            <a:miter lim="800000"/>
            <a:headEnd/>
            <a:tailEnd/>
          </a:ln>
        </p:spPr>
        <p:txBody>
          <a:bodyPr>
            <a:spAutoFit/>
          </a:bodyPr>
          <a:lstStyle/>
          <a:p>
            <a:r>
              <a:rPr lang="fr-FR" sz="2400" b="1" dirty="0">
                <a:solidFill>
                  <a:schemeClr val="bg1"/>
                </a:solidFill>
              </a:rPr>
              <a:t>POSSIBILITES D’APPLICATION				</a:t>
            </a:r>
            <a:r>
              <a:rPr lang="fr-FR" sz="2400" b="1" dirty="0" smtClean="0">
                <a:solidFill>
                  <a:schemeClr val="bg1"/>
                </a:solidFill>
              </a:rPr>
              <a:t>5/13</a:t>
            </a:r>
            <a:endParaRPr lang="en-US" sz="24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6513" y="0"/>
            <a:ext cx="10115551" cy="7559675"/>
          </a:xfrm>
          <a:prstGeom prst="rect">
            <a:avLst/>
          </a:prstGeom>
          <a:noFill/>
          <a:ln w="9525">
            <a:noFill/>
            <a:round/>
            <a:headEnd/>
            <a:tailEnd/>
          </a:ln>
        </p:spPr>
      </p:pic>
      <p:sp>
        <p:nvSpPr>
          <p:cNvPr id="9219" name="Rectangle 3"/>
          <p:cNvSpPr>
            <a:spLocks noChangeArrowheads="1"/>
          </p:cNvSpPr>
          <p:nvPr/>
        </p:nvSpPr>
        <p:spPr bwMode="auto">
          <a:xfrm>
            <a:off x="431800" y="466725"/>
            <a:ext cx="7921625" cy="436563"/>
          </a:xfrm>
          <a:prstGeom prst="rect">
            <a:avLst/>
          </a:prstGeom>
          <a:noFill/>
          <a:ln w="9525">
            <a:noFill/>
            <a:miter lim="800000"/>
            <a:headEnd/>
            <a:tailEnd/>
          </a:ln>
        </p:spPr>
        <p:txBody>
          <a:bodyPr>
            <a:spAutoFit/>
          </a:bodyPr>
          <a:lstStyle/>
          <a:p>
            <a:r>
              <a:rPr lang="fr-FR" sz="2400" b="1" dirty="0">
                <a:solidFill>
                  <a:schemeClr val="bg1"/>
                </a:solidFill>
              </a:rPr>
              <a:t>SPECIFICATIONS TECHNIQUES					1/2</a:t>
            </a:r>
            <a:endParaRPr lang="en-US" sz="2400" b="1" dirty="0">
              <a:solidFill>
                <a:schemeClr val="bg1"/>
              </a:solidFill>
            </a:endParaRPr>
          </a:p>
        </p:txBody>
      </p:sp>
      <p:sp>
        <p:nvSpPr>
          <p:cNvPr id="9220" name="ZoneTexte 4"/>
          <p:cNvSpPr txBox="1">
            <a:spLocks noChangeArrowheads="1"/>
          </p:cNvSpPr>
          <p:nvPr/>
        </p:nvSpPr>
        <p:spPr bwMode="auto">
          <a:xfrm>
            <a:off x="503238" y="1487488"/>
            <a:ext cx="8785225" cy="5359400"/>
          </a:xfrm>
          <a:prstGeom prst="rect">
            <a:avLst/>
          </a:prstGeom>
          <a:noFill/>
          <a:ln w="9525">
            <a:noFill/>
            <a:miter lim="800000"/>
            <a:headEnd/>
            <a:tailEnd/>
          </a:ln>
        </p:spPr>
        <p:txBody>
          <a:bodyPr>
            <a:spAutoFit/>
          </a:bodyPr>
          <a:lstStyle/>
          <a:p>
            <a:r>
              <a:rPr lang="fr-FR" sz="2000" b="1" dirty="0">
                <a:solidFill>
                  <a:srgbClr val="85FFE0"/>
                </a:solidFill>
              </a:rPr>
              <a:t>Substrats appropriés :</a:t>
            </a:r>
          </a:p>
          <a:p>
            <a:r>
              <a:rPr lang="fr-FR" sz="2000" dirty="0">
                <a:solidFill>
                  <a:schemeClr val="bg1"/>
                </a:solidFill>
              </a:rPr>
              <a:t>Murs, fenêtres, portes, poignées de porte, tout type de mobilier (table, chaise, lit,...)</a:t>
            </a:r>
          </a:p>
          <a:p>
            <a:endParaRPr lang="fr-FR" sz="2000" dirty="0">
              <a:solidFill>
                <a:schemeClr val="bg1"/>
              </a:solidFill>
            </a:endParaRPr>
          </a:p>
          <a:p>
            <a:r>
              <a:rPr lang="fr-FR" sz="2000" b="1" dirty="0">
                <a:solidFill>
                  <a:srgbClr val="85FFE0"/>
                </a:solidFill>
              </a:rPr>
              <a:t>Dimensions :</a:t>
            </a:r>
          </a:p>
          <a:p>
            <a:r>
              <a:rPr lang="fr-FR" sz="2000" dirty="0">
                <a:solidFill>
                  <a:schemeClr val="bg1"/>
                </a:solidFill>
              </a:rPr>
              <a:t>- Taille (l x L) : 	[1370  </a:t>
            </a:r>
            <a:r>
              <a:rPr lang="fr-FR" sz="2000" dirty="0" smtClean="0">
                <a:solidFill>
                  <a:schemeClr val="bg1"/>
                </a:solidFill>
              </a:rPr>
              <a:t>à </a:t>
            </a:r>
            <a:r>
              <a:rPr lang="fr-FR" sz="2000" dirty="0">
                <a:solidFill>
                  <a:schemeClr val="bg1"/>
                </a:solidFill>
              </a:rPr>
              <a:t>1600 mm x 30 </a:t>
            </a:r>
            <a:r>
              <a:rPr lang="fr-FR" sz="2000" dirty="0" smtClean="0">
                <a:solidFill>
                  <a:schemeClr val="bg1"/>
                </a:solidFill>
              </a:rPr>
              <a:t>à </a:t>
            </a:r>
            <a:r>
              <a:rPr lang="fr-FR" sz="2000" dirty="0">
                <a:solidFill>
                  <a:schemeClr val="bg1"/>
                </a:solidFill>
              </a:rPr>
              <a:t>250m]</a:t>
            </a:r>
          </a:p>
          <a:p>
            <a:pPr>
              <a:buFontTx/>
              <a:buChar char="-"/>
            </a:pPr>
            <a:r>
              <a:rPr lang="fr-FR" sz="2000" dirty="0" err="1">
                <a:solidFill>
                  <a:schemeClr val="bg1"/>
                </a:solidFill>
              </a:rPr>
              <a:t>Epaisseur</a:t>
            </a:r>
            <a:r>
              <a:rPr lang="fr-FR" sz="2000" dirty="0">
                <a:solidFill>
                  <a:schemeClr val="bg1"/>
                </a:solidFill>
              </a:rPr>
              <a:t> : 	[30 </a:t>
            </a:r>
            <a:r>
              <a:rPr lang="fr-FR" sz="2000" dirty="0" smtClean="0">
                <a:solidFill>
                  <a:schemeClr val="bg1"/>
                </a:solidFill>
              </a:rPr>
              <a:t>à </a:t>
            </a:r>
            <a:r>
              <a:rPr lang="fr-FR" sz="2000" dirty="0">
                <a:solidFill>
                  <a:schemeClr val="bg1"/>
                </a:solidFill>
              </a:rPr>
              <a:t>100 µm]</a:t>
            </a:r>
          </a:p>
          <a:p>
            <a:endParaRPr lang="fr-FR" sz="2000" dirty="0">
              <a:solidFill>
                <a:schemeClr val="bg1"/>
              </a:solidFill>
            </a:endParaRPr>
          </a:p>
          <a:p>
            <a:r>
              <a:rPr lang="fr-FR" sz="2000" b="1" dirty="0">
                <a:solidFill>
                  <a:srgbClr val="85FFE0"/>
                </a:solidFill>
              </a:rPr>
              <a:t>Plage de températures :</a:t>
            </a:r>
          </a:p>
          <a:p>
            <a:r>
              <a:rPr lang="fr-FR" sz="2000" dirty="0">
                <a:solidFill>
                  <a:schemeClr val="bg1"/>
                </a:solidFill>
              </a:rPr>
              <a:t>10°C </a:t>
            </a:r>
            <a:r>
              <a:rPr lang="fr-FR" sz="2000" dirty="0" smtClean="0">
                <a:solidFill>
                  <a:schemeClr val="bg1"/>
                </a:solidFill>
              </a:rPr>
              <a:t>à </a:t>
            </a:r>
            <a:r>
              <a:rPr lang="fr-FR" sz="2000" dirty="0">
                <a:solidFill>
                  <a:schemeClr val="bg1"/>
                </a:solidFill>
              </a:rPr>
              <a:t>40°C</a:t>
            </a:r>
          </a:p>
          <a:p>
            <a:endParaRPr lang="fr-FR" sz="2000" dirty="0">
              <a:solidFill>
                <a:schemeClr val="bg1"/>
              </a:solidFill>
            </a:endParaRPr>
          </a:p>
          <a:p>
            <a:r>
              <a:rPr lang="fr-FR" sz="2000" b="1" dirty="0">
                <a:solidFill>
                  <a:srgbClr val="85FFE0"/>
                </a:solidFill>
              </a:rPr>
              <a:t>Classement au feu :</a:t>
            </a:r>
          </a:p>
          <a:p>
            <a:r>
              <a:rPr lang="fr-FR" sz="2000" dirty="0">
                <a:solidFill>
                  <a:schemeClr val="bg1"/>
                </a:solidFill>
              </a:rPr>
              <a:t>Très haute résistance au feu selon M1</a:t>
            </a:r>
          </a:p>
          <a:p>
            <a:endParaRPr lang="fr-FR" sz="2000" dirty="0">
              <a:solidFill>
                <a:schemeClr val="bg1"/>
              </a:solidFill>
            </a:endParaRPr>
          </a:p>
          <a:p>
            <a:r>
              <a:rPr lang="fr-FR" sz="2000" b="1" dirty="0">
                <a:solidFill>
                  <a:srgbClr val="85FFE0"/>
                </a:solidFill>
              </a:rPr>
              <a:t>Couleur :</a:t>
            </a:r>
          </a:p>
          <a:p>
            <a:r>
              <a:rPr lang="fr-FR" sz="2000" dirty="0">
                <a:solidFill>
                  <a:schemeClr val="bg1"/>
                </a:solidFill>
              </a:rPr>
              <a:t>Transparent</a:t>
            </a:r>
          </a:p>
          <a:p>
            <a:endParaRPr lang="fr-FR" sz="1600" dirty="0">
              <a:solidFill>
                <a:schemeClr val="bg1"/>
              </a:solidFill>
            </a:endParaRPr>
          </a:p>
          <a:p>
            <a:endParaRPr lang="fr-FR" sz="1600" dirty="0">
              <a:solidFill>
                <a:schemeClr val="bg1"/>
              </a:solidFill>
            </a:endParaRPr>
          </a:p>
          <a:p>
            <a:endParaRPr lang="fr-FR" sz="1600"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6513" y="0"/>
            <a:ext cx="10115551" cy="7559675"/>
          </a:xfrm>
          <a:prstGeom prst="rect">
            <a:avLst/>
          </a:prstGeom>
          <a:noFill/>
          <a:ln w="9525">
            <a:noFill/>
            <a:round/>
            <a:headEnd/>
            <a:tailEnd/>
          </a:ln>
        </p:spPr>
      </p:pic>
      <p:sp>
        <p:nvSpPr>
          <p:cNvPr id="5" name="ZoneTexte 4"/>
          <p:cNvSpPr txBox="1"/>
          <p:nvPr/>
        </p:nvSpPr>
        <p:spPr>
          <a:xfrm>
            <a:off x="503238" y="1487488"/>
            <a:ext cx="9145587" cy="5245100"/>
          </a:xfrm>
          <a:prstGeom prst="rect">
            <a:avLst/>
          </a:prstGeom>
          <a:noFill/>
        </p:spPr>
        <p:txBody>
          <a:bodyPr>
            <a:spAutoFit/>
          </a:bodyPr>
          <a:lstStyle/>
          <a:p>
            <a:pPr>
              <a:defRPr/>
            </a:pPr>
            <a:r>
              <a:rPr lang="fr-FR" sz="2000" b="1" dirty="0">
                <a:solidFill>
                  <a:schemeClr val="accent1">
                    <a:lumMod val="40000"/>
                    <a:lumOff val="60000"/>
                  </a:schemeClr>
                </a:solidFill>
                <a:ea typeface="Arial Unicode MS" pitchFamily="34" charset="-128"/>
                <a:cs typeface="Arial Unicode MS" pitchFamily="34" charset="-128"/>
              </a:rPr>
              <a:t>Méthode de fixation :</a:t>
            </a:r>
          </a:p>
          <a:p>
            <a:pPr>
              <a:defRPr/>
            </a:pPr>
            <a:r>
              <a:rPr lang="fr-FR" sz="2000" dirty="0">
                <a:solidFill>
                  <a:schemeClr val="bg1"/>
                </a:solidFill>
                <a:ea typeface="Arial Unicode MS" pitchFamily="34" charset="-128"/>
                <a:cs typeface="Arial Unicode MS" pitchFamily="34" charset="-128"/>
              </a:rPr>
              <a:t>Application sur une grande quantité de substrats (murs, plafonds, planchers, portes, etc...), sachant que le support doit être propre, sec, lisse et exempt de graisse, huile, cire, silicium et autres substances.</a:t>
            </a:r>
          </a:p>
          <a:p>
            <a:pPr>
              <a:defRPr/>
            </a:pPr>
            <a:endParaRPr lang="fr-FR" sz="2000" dirty="0">
              <a:solidFill>
                <a:schemeClr val="bg1"/>
              </a:solidFill>
              <a:ea typeface="Arial Unicode MS" pitchFamily="34" charset="-128"/>
              <a:cs typeface="Arial Unicode MS" pitchFamily="34" charset="-128"/>
            </a:endParaRPr>
          </a:p>
          <a:p>
            <a:pPr>
              <a:defRPr/>
            </a:pPr>
            <a:r>
              <a:rPr lang="fr-FR" sz="2000" b="1" dirty="0">
                <a:solidFill>
                  <a:schemeClr val="accent1">
                    <a:lumMod val="40000"/>
                    <a:lumOff val="60000"/>
                  </a:schemeClr>
                </a:solidFill>
                <a:ea typeface="Arial Unicode MS" pitchFamily="34" charset="-128"/>
                <a:cs typeface="Arial Unicode MS" pitchFamily="34" charset="-128"/>
              </a:rPr>
              <a:t>Entretien :</a:t>
            </a:r>
          </a:p>
          <a:p>
            <a:pPr>
              <a:defRPr/>
            </a:pPr>
            <a:r>
              <a:rPr lang="fr-FR" sz="2000" dirty="0">
                <a:solidFill>
                  <a:schemeClr val="bg1"/>
                </a:solidFill>
                <a:ea typeface="Arial Unicode MS" pitchFamily="34" charset="-128"/>
                <a:cs typeface="Arial Unicode MS" pitchFamily="34" charset="-128"/>
              </a:rPr>
              <a:t>Aucun</a:t>
            </a:r>
          </a:p>
          <a:p>
            <a:pPr>
              <a:defRPr/>
            </a:pPr>
            <a:endParaRPr lang="fr-FR" sz="2000" dirty="0">
              <a:solidFill>
                <a:schemeClr val="bg1"/>
              </a:solidFill>
              <a:ea typeface="Arial Unicode MS" pitchFamily="34" charset="-128"/>
              <a:cs typeface="Arial Unicode MS" pitchFamily="34" charset="-128"/>
            </a:endParaRPr>
          </a:p>
          <a:p>
            <a:pPr>
              <a:defRPr/>
            </a:pPr>
            <a:r>
              <a:rPr lang="fr-FR" sz="2000" b="1" dirty="0">
                <a:solidFill>
                  <a:schemeClr val="accent1">
                    <a:lumMod val="40000"/>
                    <a:lumOff val="60000"/>
                  </a:schemeClr>
                </a:solidFill>
                <a:ea typeface="Arial Unicode MS" pitchFamily="34" charset="-128"/>
                <a:cs typeface="Arial Unicode MS" pitchFamily="34" charset="-128"/>
              </a:rPr>
              <a:t>Durée de vie :</a:t>
            </a:r>
          </a:p>
          <a:p>
            <a:pPr>
              <a:defRPr/>
            </a:pPr>
            <a:r>
              <a:rPr lang="fr-FR" sz="2000" dirty="0">
                <a:solidFill>
                  <a:schemeClr val="bg1"/>
                </a:solidFill>
                <a:ea typeface="Arial Unicode MS" pitchFamily="34" charset="-128"/>
                <a:cs typeface="Arial Unicode MS" pitchFamily="34" charset="-128"/>
              </a:rPr>
              <a:t>5 ans (position verticale à l’intérieur) </a:t>
            </a:r>
          </a:p>
          <a:p>
            <a:pPr>
              <a:defRPr/>
            </a:pPr>
            <a:endParaRPr lang="fr-FR" sz="2000" dirty="0">
              <a:solidFill>
                <a:schemeClr val="bg1"/>
              </a:solidFill>
              <a:ea typeface="Arial Unicode MS" pitchFamily="34" charset="-128"/>
              <a:cs typeface="Arial Unicode MS" pitchFamily="34" charset="-128"/>
            </a:endParaRPr>
          </a:p>
          <a:p>
            <a:pPr>
              <a:defRPr/>
            </a:pPr>
            <a:r>
              <a:rPr lang="fr-FR" sz="2000" b="1" dirty="0">
                <a:solidFill>
                  <a:schemeClr val="accent1">
                    <a:lumMod val="40000"/>
                    <a:lumOff val="60000"/>
                  </a:schemeClr>
                </a:solidFill>
                <a:ea typeface="Arial Unicode MS" pitchFamily="34" charset="-128"/>
                <a:cs typeface="Arial Unicode MS" pitchFamily="34" charset="-128"/>
              </a:rPr>
              <a:t>Aide à la pose :</a:t>
            </a:r>
          </a:p>
          <a:p>
            <a:pPr>
              <a:defRPr/>
            </a:pPr>
            <a:r>
              <a:rPr lang="fr-FR" sz="2000" dirty="0">
                <a:solidFill>
                  <a:schemeClr val="bg1"/>
                </a:solidFill>
                <a:ea typeface="Arial Unicode MS" pitchFamily="34" charset="-128"/>
                <a:cs typeface="Arial Unicode MS" pitchFamily="34" charset="-128"/>
              </a:rPr>
              <a:t>- Formations de transfert des connaissances organisées par le centre de formation interne d’HEXIS</a:t>
            </a:r>
          </a:p>
          <a:p>
            <a:pPr>
              <a:defRPr/>
            </a:pPr>
            <a:r>
              <a:rPr lang="fr-FR" sz="2000" dirty="0">
                <a:solidFill>
                  <a:schemeClr val="bg1"/>
                </a:solidFill>
                <a:ea typeface="Arial Unicode MS" pitchFamily="34" charset="-128"/>
                <a:cs typeface="Arial Unicode MS" pitchFamily="34" charset="-128"/>
              </a:rPr>
              <a:t>- Service de pose assuré par des techniciens agréés HEXIS</a:t>
            </a:r>
          </a:p>
          <a:p>
            <a:pPr>
              <a:defRPr/>
            </a:pPr>
            <a:endParaRPr lang="fr-FR" sz="2000" dirty="0">
              <a:solidFill>
                <a:schemeClr val="bg1"/>
              </a:solidFill>
              <a:ea typeface="Arial Unicode MS" pitchFamily="34" charset="-128"/>
              <a:cs typeface="Arial Unicode MS" pitchFamily="34" charset="-128"/>
            </a:endParaRPr>
          </a:p>
          <a:p>
            <a:pPr>
              <a:defRPr/>
            </a:pPr>
            <a:endParaRPr lang="fr-FR" sz="2000" dirty="0">
              <a:solidFill>
                <a:schemeClr val="bg1"/>
              </a:solidFill>
              <a:ea typeface="Arial Unicode MS" pitchFamily="34" charset="-128"/>
              <a:cs typeface="Arial Unicode MS" pitchFamily="34" charset="-128"/>
            </a:endParaRPr>
          </a:p>
          <a:p>
            <a:pPr>
              <a:defRPr/>
            </a:pPr>
            <a:endParaRPr lang="fr-FR" sz="2000" dirty="0">
              <a:solidFill>
                <a:schemeClr val="bg1"/>
              </a:solidFill>
              <a:ea typeface="Arial Unicode MS" pitchFamily="34" charset="-128"/>
              <a:cs typeface="Arial Unicode MS" pitchFamily="34" charset="-128"/>
            </a:endParaRPr>
          </a:p>
        </p:txBody>
      </p:sp>
      <p:sp>
        <p:nvSpPr>
          <p:cNvPr id="10244" name="Rectangle 3"/>
          <p:cNvSpPr>
            <a:spLocks noChangeArrowheads="1"/>
          </p:cNvSpPr>
          <p:nvPr/>
        </p:nvSpPr>
        <p:spPr bwMode="auto">
          <a:xfrm>
            <a:off x="431800" y="466725"/>
            <a:ext cx="7921625" cy="436563"/>
          </a:xfrm>
          <a:prstGeom prst="rect">
            <a:avLst/>
          </a:prstGeom>
          <a:noFill/>
          <a:ln w="9525">
            <a:noFill/>
            <a:miter lim="800000"/>
            <a:headEnd/>
            <a:tailEnd/>
          </a:ln>
        </p:spPr>
        <p:txBody>
          <a:bodyPr>
            <a:spAutoFit/>
          </a:bodyPr>
          <a:lstStyle/>
          <a:p>
            <a:r>
              <a:rPr lang="fr-FR" sz="2400" b="1">
                <a:solidFill>
                  <a:schemeClr val="bg1"/>
                </a:solidFill>
              </a:rPr>
              <a:t>SPECIFICATIONS TECHNIQUES					2/2</a:t>
            </a:r>
            <a:endParaRPr lang="en-US" sz="2400" b="1">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4925" y="-36513"/>
            <a:ext cx="10115550" cy="7559676"/>
          </a:xfrm>
          <a:prstGeom prst="rect">
            <a:avLst/>
          </a:prstGeom>
          <a:noFill/>
          <a:ln w="9525">
            <a:noFill/>
            <a:round/>
            <a:headEnd/>
            <a:tailEnd/>
          </a:ln>
        </p:spPr>
      </p:pic>
      <p:sp>
        <p:nvSpPr>
          <p:cNvPr id="17411" name="Rectangle 3"/>
          <p:cNvSpPr>
            <a:spLocks noChangeArrowheads="1"/>
          </p:cNvSpPr>
          <p:nvPr/>
        </p:nvSpPr>
        <p:spPr bwMode="auto">
          <a:xfrm>
            <a:off x="360363" y="179388"/>
            <a:ext cx="7993062" cy="431800"/>
          </a:xfrm>
          <a:prstGeom prst="rect">
            <a:avLst/>
          </a:prstGeom>
          <a:noFill/>
          <a:ln w="9525">
            <a:noFill/>
            <a:miter lim="800000"/>
            <a:headEnd/>
            <a:tailEnd/>
          </a:ln>
        </p:spPr>
        <p:txBody>
          <a:bodyPr>
            <a:spAutoFit/>
          </a:bodyPr>
          <a:lstStyle/>
          <a:p>
            <a:r>
              <a:rPr lang="fr-FR" sz="2400" b="1">
                <a:solidFill>
                  <a:schemeClr val="bg1"/>
                </a:solidFill>
              </a:rPr>
              <a:t>FAQ: Foire Aux Questions – FILM HEXIS AM030		</a:t>
            </a:r>
            <a:endParaRPr lang="en-US" sz="2400" b="1">
              <a:solidFill>
                <a:schemeClr val="bg1"/>
              </a:solidFill>
            </a:endParaRPr>
          </a:p>
        </p:txBody>
      </p:sp>
      <p:sp>
        <p:nvSpPr>
          <p:cNvPr id="11268" name="Rectangle 3"/>
          <p:cNvSpPr>
            <a:spLocks noChangeArrowheads="1"/>
          </p:cNvSpPr>
          <p:nvPr/>
        </p:nvSpPr>
        <p:spPr bwMode="auto">
          <a:xfrm>
            <a:off x="431800" y="1066800"/>
            <a:ext cx="9001125" cy="4708525"/>
          </a:xfrm>
          <a:prstGeom prst="rect">
            <a:avLst/>
          </a:prstGeom>
          <a:noFill/>
          <a:ln w="9525">
            <a:noFill/>
            <a:miter lim="800000"/>
            <a:headEnd/>
            <a:tailEnd/>
          </a:ln>
        </p:spPr>
        <p:txBody>
          <a:bodyPr>
            <a:spAutoFit/>
          </a:bodyPr>
          <a:lstStyle/>
          <a:p>
            <a:pPr>
              <a:lnSpc>
                <a:spcPct val="150000"/>
              </a:lnSpc>
              <a:buFont typeface="Wingdings" pitchFamily="2" charset="2"/>
              <a:buChar char="Ø"/>
              <a:defRPr/>
            </a:pPr>
            <a:r>
              <a:rPr lang="fr-FR" sz="2000" dirty="0">
                <a:solidFill>
                  <a:schemeClr val="bg1"/>
                </a:solidFill>
              </a:rPr>
              <a:t> </a:t>
            </a:r>
            <a:r>
              <a:rPr lang="fr-FR" b="1" dirty="0">
                <a:solidFill>
                  <a:schemeClr val="accent1">
                    <a:lumMod val="60000"/>
                    <a:lumOff val="40000"/>
                  </a:schemeClr>
                </a:solidFill>
              </a:rPr>
              <a:t>Ce film est-il toxique? </a:t>
            </a:r>
            <a:r>
              <a:rPr lang="fr-FR" i="1" dirty="0">
                <a:solidFill>
                  <a:srgbClr val="BFBFBF"/>
                </a:solidFill>
              </a:rPr>
              <a:t>La quantité de molécules à la surface du film est minime.</a:t>
            </a:r>
          </a:p>
          <a:p>
            <a:pPr>
              <a:lnSpc>
                <a:spcPct val="150000"/>
              </a:lnSpc>
              <a:defRPr/>
            </a:pPr>
            <a:r>
              <a:rPr lang="fr-FR" i="1" dirty="0">
                <a:solidFill>
                  <a:srgbClr val="BFBFBF"/>
                </a:solidFill>
              </a:rPr>
              <a:t>Ce produit n’est pas classé comme préparation dangereuse selon la réglementation de la Communauté Européenne.</a:t>
            </a:r>
          </a:p>
          <a:p>
            <a:pPr>
              <a:lnSpc>
                <a:spcPct val="150000"/>
              </a:lnSpc>
              <a:buFont typeface="Wingdings" pitchFamily="2" charset="2"/>
              <a:buChar char="Ø"/>
              <a:defRPr/>
            </a:pPr>
            <a:r>
              <a:rPr lang="fr-FR" i="1" dirty="0">
                <a:solidFill>
                  <a:schemeClr val="bg1"/>
                </a:solidFill>
              </a:rPr>
              <a:t> </a:t>
            </a:r>
            <a:r>
              <a:rPr lang="fr-FR" b="1" dirty="0">
                <a:solidFill>
                  <a:schemeClr val="accent1">
                    <a:lumMod val="60000"/>
                    <a:lumOff val="40000"/>
                  </a:schemeClr>
                </a:solidFill>
              </a:rPr>
              <a:t>Les biocides antimicrobiens se trouvent-ils sur ou dans le film?</a:t>
            </a:r>
            <a:r>
              <a:rPr lang="fr-FR" dirty="0">
                <a:solidFill>
                  <a:schemeClr val="accent1">
                    <a:lumMod val="60000"/>
                    <a:lumOff val="40000"/>
                  </a:schemeClr>
                </a:solidFill>
              </a:rPr>
              <a:t> </a:t>
            </a:r>
            <a:r>
              <a:rPr lang="fr-FR" i="1" dirty="0">
                <a:solidFill>
                  <a:srgbClr val="BFBFBF"/>
                </a:solidFill>
              </a:rPr>
              <a:t>Ils font partie intégrante du film AM030.</a:t>
            </a:r>
          </a:p>
          <a:p>
            <a:pPr>
              <a:lnSpc>
                <a:spcPct val="150000"/>
              </a:lnSpc>
              <a:buFont typeface="Wingdings" pitchFamily="2" charset="2"/>
              <a:buChar char="Ø"/>
              <a:defRPr/>
            </a:pPr>
            <a:r>
              <a:rPr lang="fr-FR" i="1" dirty="0">
                <a:solidFill>
                  <a:srgbClr val="BFBFBF"/>
                </a:solidFill>
              </a:rPr>
              <a:t> </a:t>
            </a:r>
            <a:r>
              <a:rPr lang="fr-FR" b="1" dirty="0">
                <a:solidFill>
                  <a:schemeClr val="accent1">
                    <a:lumMod val="60000"/>
                    <a:lumOff val="40000"/>
                  </a:schemeClr>
                </a:solidFill>
              </a:rPr>
              <a:t>Y a-t-il des risques pour la peau? </a:t>
            </a:r>
            <a:r>
              <a:rPr lang="fr-FR" i="1" dirty="0">
                <a:solidFill>
                  <a:srgbClr val="BFBFBF"/>
                </a:solidFill>
              </a:rPr>
              <a:t>Des tests dermatologiques ont été effectués et ont prouvé que le film ne présente pas de danger lors du contact avec la peau humaine.</a:t>
            </a:r>
          </a:p>
          <a:p>
            <a:pPr>
              <a:lnSpc>
                <a:spcPct val="150000"/>
              </a:lnSpc>
              <a:buFont typeface="Wingdings" pitchFamily="2" charset="2"/>
              <a:buChar char="Ø"/>
              <a:defRPr/>
            </a:pPr>
            <a:r>
              <a:rPr lang="fr-FR" b="1" i="1" dirty="0">
                <a:solidFill>
                  <a:srgbClr val="BFBFBF"/>
                </a:solidFill>
              </a:rPr>
              <a:t> </a:t>
            </a:r>
            <a:r>
              <a:rPr lang="fr-FR" b="1" dirty="0">
                <a:solidFill>
                  <a:schemeClr val="accent1">
                    <a:lumMod val="60000"/>
                    <a:lumOff val="40000"/>
                  </a:schemeClr>
                </a:solidFill>
              </a:rPr>
              <a:t>Quelle est le classement de réaction au feu? </a:t>
            </a:r>
            <a:r>
              <a:rPr lang="fr-FR" i="1" dirty="0">
                <a:solidFill>
                  <a:srgbClr val="BFBFBF"/>
                </a:solidFill>
              </a:rPr>
              <a:t>M1.</a:t>
            </a:r>
          </a:p>
          <a:p>
            <a:pPr>
              <a:lnSpc>
                <a:spcPct val="150000"/>
              </a:lnSpc>
              <a:buFont typeface="Wingdings" pitchFamily="2" charset="2"/>
              <a:buChar char="Ø"/>
              <a:defRPr/>
            </a:pPr>
            <a:r>
              <a:rPr lang="fr-FR" i="1" dirty="0">
                <a:solidFill>
                  <a:srgbClr val="BFBFBF"/>
                </a:solidFill>
              </a:rPr>
              <a:t> </a:t>
            </a:r>
            <a:r>
              <a:rPr lang="fr-FR" b="1" dirty="0">
                <a:solidFill>
                  <a:schemeClr val="accent1">
                    <a:lumMod val="60000"/>
                    <a:lumOff val="40000"/>
                  </a:schemeClr>
                </a:solidFill>
              </a:rPr>
              <a:t>Y a-t-il un danger si un enfant rentre contact avec le film?</a:t>
            </a:r>
            <a:r>
              <a:rPr lang="fr-FR" i="1" dirty="0">
                <a:solidFill>
                  <a:schemeClr val="accent1">
                    <a:lumMod val="60000"/>
                    <a:lumOff val="40000"/>
                  </a:schemeClr>
                </a:solidFill>
              </a:rPr>
              <a:t>  </a:t>
            </a:r>
            <a:r>
              <a:rPr lang="fr-FR" i="1" dirty="0">
                <a:solidFill>
                  <a:srgbClr val="BFBFBF"/>
                </a:solidFill>
              </a:rPr>
              <a:t>Les tests dermatologiques indique qu’il n’y a pas de risques.</a:t>
            </a:r>
            <a:endParaRPr lang="fr-FR"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34925" y="-36513"/>
            <a:ext cx="10115550" cy="7559676"/>
          </a:xfrm>
          <a:prstGeom prst="rect">
            <a:avLst/>
          </a:prstGeom>
          <a:noFill/>
          <a:ln w="9525">
            <a:noFill/>
            <a:round/>
            <a:headEnd/>
            <a:tailEnd/>
          </a:ln>
        </p:spPr>
      </p:pic>
      <p:sp>
        <p:nvSpPr>
          <p:cNvPr id="12291" name="Rectangle 3"/>
          <p:cNvSpPr>
            <a:spLocks noChangeArrowheads="1"/>
          </p:cNvSpPr>
          <p:nvPr/>
        </p:nvSpPr>
        <p:spPr bwMode="auto">
          <a:xfrm>
            <a:off x="431800" y="1258888"/>
            <a:ext cx="9001125" cy="5078412"/>
          </a:xfrm>
          <a:prstGeom prst="rect">
            <a:avLst/>
          </a:prstGeom>
          <a:noFill/>
          <a:ln w="9525">
            <a:noFill/>
            <a:miter lim="800000"/>
            <a:headEnd/>
            <a:tailEnd/>
          </a:ln>
        </p:spPr>
        <p:txBody>
          <a:bodyPr>
            <a:spAutoFit/>
          </a:bodyPr>
          <a:lstStyle/>
          <a:p>
            <a:pPr>
              <a:lnSpc>
                <a:spcPct val="200000"/>
              </a:lnSpc>
              <a:buFont typeface="Wingdings" pitchFamily="2" charset="2"/>
              <a:buChar char="Ø"/>
              <a:defRPr/>
            </a:pPr>
            <a:r>
              <a:rPr lang="fr-FR" dirty="0">
                <a:solidFill>
                  <a:schemeClr val="bg1"/>
                </a:solidFill>
              </a:rPr>
              <a:t> </a:t>
            </a:r>
            <a:r>
              <a:rPr lang="fr-FR" b="1" dirty="0">
                <a:solidFill>
                  <a:schemeClr val="bg1"/>
                </a:solidFill>
              </a:rPr>
              <a:t> </a:t>
            </a:r>
            <a:r>
              <a:rPr lang="fr-FR" b="1" dirty="0">
                <a:solidFill>
                  <a:schemeClr val="accent1">
                    <a:lumMod val="60000"/>
                    <a:lumOff val="40000"/>
                  </a:schemeClr>
                </a:solidFill>
              </a:rPr>
              <a:t>Quelle est la garantie? </a:t>
            </a:r>
            <a:r>
              <a:rPr lang="fr-FR" i="1" dirty="0">
                <a:solidFill>
                  <a:srgbClr val="BFBFBF"/>
                </a:solidFill>
              </a:rPr>
              <a:t>La garantie est de 5 ans pour le film et l’activité antimicrobienne (position verticale à l’intérieur).</a:t>
            </a:r>
          </a:p>
          <a:p>
            <a:pPr>
              <a:lnSpc>
                <a:spcPct val="200000"/>
              </a:lnSpc>
              <a:buFont typeface="Wingdings" pitchFamily="2" charset="2"/>
              <a:buChar char="Ø"/>
              <a:defRPr/>
            </a:pPr>
            <a:r>
              <a:rPr lang="fr-FR" b="1" i="1" dirty="0">
                <a:solidFill>
                  <a:srgbClr val="BFBFBF"/>
                </a:solidFill>
              </a:rPr>
              <a:t> </a:t>
            </a:r>
            <a:r>
              <a:rPr lang="fr-FR" b="1" dirty="0">
                <a:solidFill>
                  <a:schemeClr val="bg1"/>
                </a:solidFill>
              </a:rPr>
              <a:t> </a:t>
            </a:r>
            <a:r>
              <a:rPr lang="fr-FR" b="1" dirty="0">
                <a:solidFill>
                  <a:schemeClr val="accent1">
                    <a:lumMod val="60000"/>
                    <a:lumOff val="40000"/>
                  </a:schemeClr>
                </a:solidFill>
              </a:rPr>
              <a:t>Quelles sont les différentes couleurs disponibles? </a:t>
            </a:r>
            <a:r>
              <a:rPr lang="fr-FR" i="1" dirty="0">
                <a:solidFill>
                  <a:srgbClr val="BFBFBF"/>
                </a:solidFill>
              </a:rPr>
              <a:t>Actuellement, seuls des films transparents sont disponibles.</a:t>
            </a:r>
          </a:p>
          <a:p>
            <a:pPr>
              <a:lnSpc>
                <a:spcPct val="200000"/>
              </a:lnSpc>
              <a:buFont typeface="Wingdings" pitchFamily="2" charset="2"/>
              <a:buChar char="Ø"/>
              <a:defRPr/>
            </a:pPr>
            <a:r>
              <a:rPr lang="fr-FR" b="1" i="1" dirty="0">
                <a:solidFill>
                  <a:srgbClr val="BFBFBF"/>
                </a:solidFill>
              </a:rPr>
              <a:t> </a:t>
            </a:r>
            <a:r>
              <a:rPr lang="fr-FR" b="1" dirty="0">
                <a:solidFill>
                  <a:schemeClr val="bg1"/>
                </a:solidFill>
              </a:rPr>
              <a:t> </a:t>
            </a:r>
            <a:r>
              <a:rPr lang="fr-FR" b="1" dirty="0">
                <a:solidFill>
                  <a:schemeClr val="accent1">
                    <a:lumMod val="60000"/>
                    <a:lumOff val="40000"/>
                  </a:schemeClr>
                </a:solidFill>
              </a:rPr>
              <a:t>Quelles sont les épaisseurs proposées ?  </a:t>
            </a:r>
            <a:r>
              <a:rPr lang="fr-FR" i="1" dirty="0">
                <a:solidFill>
                  <a:srgbClr val="BFBFBF"/>
                </a:solidFill>
              </a:rPr>
              <a:t>30 – 100 µm.</a:t>
            </a:r>
          </a:p>
          <a:p>
            <a:pPr>
              <a:lnSpc>
                <a:spcPct val="200000"/>
              </a:lnSpc>
              <a:buFont typeface="Wingdings" pitchFamily="2" charset="2"/>
              <a:buChar char="Ø"/>
              <a:defRPr/>
            </a:pPr>
            <a:r>
              <a:rPr lang="fr-FR" b="1" i="1" dirty="0">
                <a:solidFill>
                  <a:srgbClr val="BFBFBF"/>
                </a:solidFill>
              </a:rPr>
              <a:t>  </a:t>
            </a:r>
            <a:r>
              <a:rPr lang="fr-FR" b="1" dirty="0">
                <a:solidFill>
                  <a:schemeClr val="accent1">
                    <a:lumMod val="60000"/>
                    <a:lumOff val="40000"/>
                  </a:schemeClr>
                </a:solidFill>
              </a:rPr>
              <a:t>Quel est le délai de livraison du produit? </a:t>
            </a:r>
            <a:r>
              <a:rPr lang="fr-FR" i="1" dirty="0">
                <a:solidFill>
                  <a:srgbClr val="BFBFBF"/>
                </a:solidFill>
              </a:rPr>
              <a:t>1700 ml (30 µm) en stock.</a:t>
            </a:r>
            <a:r>
              <a:rPr lang="fr-FR" b="1" i="1" dirty="0">
                <a:solidFill>
                  <a:srgbClr val="BFBFBF"/>
                </a:solidFill>
              </a:rPr>
              <a:t> </a:t>
            </a:r>
          </a:p>
          <a:p>
            <a:pPr>
              <a:lnSpc>
                <a:spcPct val="200000"/>
              </a:lnSpc>
              <a:buFont typeface="Wingdings" pitchFamily="2" charset="2"/>
              <a:buChar char="Ø"/>
              <a:defRPr/>
            </a:pPr>
            <a:r>
              <a:rPr lang="fr-FR" b="1" i="1" dirty="0">
                <a:solidFill>
                  <a:srgbClr val="BFBFBF"/>
                </a:solidFill>
              </a:rPr>
              <a:t> </a:t>
            </a:r>
            <a:r>
              <a:rPr lang="fr-FR" b="1" dirty="0">
                <a:solidFill>
                  <a:schemeClr val="bg1"/>
                </a:solidFill>
              </a:rPr>
              <a:t> </a:t>
            </a:r>
            <a:r>
              <a:rPr lang="fr-FR" b="1" dirty="0">
                <a:solidFill>
                  <a:schemeClr val="accent1">
                    <a:lumMod val="60000"/>
                    <a:lumOff val="40000"/>
                  </a:schemeClr>
                </a:solidFill>
              </a:rPr>
              <a:t>Le film est-il imprimable? </a:t>
            </a:r>
            <a:r>
              <a:rPr lang="fr-FR" i="1" dirty="0">
                <a:solidFill>
                  <a:srgbClr val="BFBFBF"/>
                </a:solidFill>
              </a:rPr>
              <a:t>Réponse le 27/10.</a:t>
            </a:r>
          </a:p>
          <a:p>
            <a:pPr>
              <a:lnSpc>
                <a:spcPct val="200000"/>
              </a:lnSpc>
              <a:buFont typeface="Wingdings" pitchFamily="2" charset="2"/>
              <a:buChar char="Ø"/>
              <a:defRPr/>
            </a:pPr>
            <a:r>
              <a:rPr lang="fr-FR" b="1" i="1" dirty="0">
                <a:solidFill>
                  <a:srgbClr val="BFBFBF"/>
                </a:solidFill>
              </a:rPr>
              <a:t> </a:t>
            </a:r>
            <a:r>
              <a:rPr lang="fr-FR" b="1" i="1" dirty="0">
                <a:solidFill>
                  <a:schemeClr val="bg1"/>
                </a:solidFill>
              </a:rPr>
              <a:t> </a:t>
            </a:r>
            <a:r>
              <a:rPr lang="fr-FR" b="1" dirty="0">
                <a:solidFill>
                  <a:schemeClr val="accent1">
                    <a:lumMod val="60000"/>
                    <a:lumOff val="40000"/>
                  </a:schemeClr>
                </a:solidFill>
              </a:rPr>
              <a:t>La propriété antimicrobienne du film est-elle certifiée? </a:t>
            </a:r>
            <a:r>
              <a:rPr lang="fr-FR" i="1" dirty="0">
                <a:solidFill>
                  <a:srgbClr val="BFBFBF"/>
                </a:solidFill>
              </a:rPr>
              <a:t>Oui, de nombreux laboratoires (publics et privés) ainsi que l’Institut Pasteur l’ont certifiée.</a:t>
            </a:r>
          </a:p>
        </p:txBody>
      </p:sp>
      <p:sp>
        <p:nvSpPr>
          <p:cNvPr id="18436" name="Rectangle 3"/>
          <p:cNvSpPr>
            <a:spLocks noChangeArrowheads="1"/>
          </p:cNvSpPr>
          <p:nvPr/>
        </p:nvSpPr>
        <p:spPr bwMode="auto">
          <a:xfrm>
            <a:off x="360363" y="323850"/>
            <a:ext cx="7993062" cy="431800"/>
          </a:xfrm>
          <a:prstGeom prst="rect">
            <a:avLst/>
          </a:prstGeom>
          <a:noFill/>
          <a:ln w="9525">
            <a:noFill/>
            <a:miter lim="800000"/>
            <a:headEnd/>
            <a:tailEnd/>
          </a:ln>
        </p:spPr>
        <p:txBody>
          <a:bodyPr>
            <a:spAutoFit/>
          </a:bodyPr>
          <a:lstStyle/>
          <a:p>
            <a:r>
              <a:rPr lang="fr-FR" sz="2400" b="1">
                <a:solidFill>
                  <a:schemeClr val="bg1"/>
                </a:solidFill>
              </a:rPr>
              <a:t>FAQ: Foire Aux Questions – FILM HEXIS AM030		</a:t>
            </a:r>
            <a:endParaRPr lang="en-US" sz="2400" b="1">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36513" y="0"/>
            <a:ext cx="10115551" cy="7559675"/>
          </a:xfrm>
          <a:prstGeom prst="rect">
            <a:avLst/>
          </a:prstGeom>
          <a:noFill/>
          <a:ln w="9525">
            <a:noFill/>
            <a:round/>
            <a:headEnd/>
            <a:tailEnd/>
          </a:ln>
        </p:spPr>
      </p:pic>
      <p:sp>
        <p:nvSpPr>
          <p:cNvPr id="5123" name="Rectangle 5"/>
          <p:cNvSpPr>
            <a:spLocks noChangeArrowheads="1"/>
          </p:cNvSpPr>
          <p:nvPr/>
        </p:nvSpPr>
        <p:spPr bwMode="auto">
          <a:xfrm>
            <a:off x="287338" y="250825"/>
            <a:ext cx="3952875" cy="431800"/>
          </a:xfrm>
          <a:prstGeom prst="rect">
            <a:avLst/>
          </a:prstGeom>
          <a:noFill/>
          <a:ln w="9525">
            <a:noFill/>
            <a:miter lim="800000"/>
            <a:headEnd/>
            <a:tailEnd/>
          </a:ln>
        </p:spPr>
        <p:txBody>
          <a:bodyPr>
            <a:spAutoFit/>
          </a:bodyPr>
          <a:lstStyle/>
          <a:p>
            <a:r>
              <a:rPr lang="fr-FR" sz="2400" b="1">
                <a:solidFill>
                  <a:schemeClr val="bg1"/>
                </a:solidFill>
              </a:rPr>
              <a:t>Contexte</a:t>
            </a:r>
            <a:endParaRPr lang="en-US" sz="2400" b="1">
              <a:solidFill>
                <a:schemeClr val="bg1"/>
              </a:solidFill>
            </a:endParaRPr>
          </a:p>
        </p:txBody>
      </p:sp>
      <p:sp>
        <p:nvSpPr>
          <p:cNvPr id="5124" name="Rectangle 3"/>
          <p:cNvSpPr>
            <a:spLocks noChangeArrowheads="1"/>
          </p:cNvSpPr>
          <p:nvPr/>
        </p:nvSpPr>
        <p:spPr bwMode="auto">
          <a:xfrm>
            <a:off x="287338" y="1101725"/>
            <a:ext cx="9577387" cy="4524375"/>
          </a:xfrm>
          <a:prstGeom prst="rect">
            <a:avLst/>
          </a:prstGeom>
          <a:noFill/>
          <a:ln w="9525">
            <a:noFill/>
            <a:miter lim="800000"/>
            <a:headEnd/>
            <a:tailEnd/>
          </a:ln>
        </p:spPr>
        <p:txBody>
          <a:bodyPr>
            <a:spAutoFit/>
          </a:bodyPr>
          <a:lstStyle/>
          <a:p>
            <a:pPr>
              <a:lnSpc>
                <a:spcPct val="150000"/>
              </a:lnSpc>
            </a:pPr>
            <a:r>
              <a:rPr lang="fr-FR" sz="1600">
                <a:solidFill>
                  <a:schemeClr val="bg1"/>
                </a:solidFill>
              </a:rPr>
              <a:t>Selon une étude réalisée par l’OMS (Organisation Mondiale de la Santé), chaque année environ </a:t>
            </a:r>
            <a:r>
              <a:rPr lang="fr-FR" sz="1600" b="1">
                <a:solidFill>
                  <a:srgbClr val="FF0000"/>
                </a:solidFill>
              </a:rPr>
              <a:t>50 000 </a:t>
            </a:r>
            <a:r>
              <a:rPr lang="fr-FR" sz="1600">
                <a:solidFill>
                  <a:schemeClr val="bg1"/>
                </a:solidFill>
              </a:rPr>
              <a:t>personnes </a:t>
            </a:r>
            <a:r>
              <a:rPr lang="fr-FR" sz="1600" b="1">
                <a:solidFill>
                  <a:srgbClr val="FF0000"/>
                </a:solidFill>
              </a:rPr>
              <a:t>décèdent</a:t>
            </a:r>
            <a:r>
              <a:rPr lang="fr-FR" sz="1600">
                <a:solidFill>
                  <a:schemeClr val="bg1"/>
                </a:solidFill>
              </a:rPr>
              <a:t> à cause des infections nosocomiales en </a:t>
            </a:r>
            <a:r>
              <a:rPr lang="fr-FR" sz="1600" b="1">
                <a:solidFill>
                  <a:srgbClr val="FF0000"/>
                </a:solidFill>
              </a:rPr>
              <a:t>Europe </a:t>
            </a:r>
            <a:r>
              <a:rPr lang="fr-FR" sz="1600">
                <a:solidFill>
                  <a:schemeClr val="bg1"/>
                </a:solidFill>
              </a:rPr>
              <a:t>et  </a:t>
            </a:r>
            <a:r>
              <a:rPr lang="fr-FR" sz="1600" b="1">
                <a:solidFill>
                  <a:srgbClr val="FF0000"/>
                </a:solidFill>
              </a:rPr>
              <a:t>100 000 aux Etats-Unis</a:t>
            </a:r>
            <a:r>
              <a:rPr lang="fr-FR" sz="1600">
                <a:solidFill>
                  <a:schemeClr val="bg1"/>
                </a:solidFill>
              </a:rPr>
              <a:t>.</a:t>
            </a:r>
          </a:p>
          <a:p>
            <a:pPr>
              <a:lnSpc>
                <a:spcPct val="150000"/>
              </a:lnSpc>
            </a:pPr>
            <a:endParaRPr lang="fr-FR" sz="1600">
              <a:solidFill>
                <a:schemeClr val="bg1"/>
              </a:solidFill>
            </a:endParaRPr>
          </a:p>
          <a:p>
            <a:pPr>
              <a:lnSpc>
                <a:spcPct val="150000"/>
              </a:lnSpc>
            </a:pPr>
            <a:r>
              <a:rPr lang="fr-FR" sz="1600">
                <a:solidFill>
                  <a:schemeClr val="bg1"/>
                </a:solidFill>
              </a:rPr>
              <a:t>En outre, en Europe les </a:t>
            </a:r>
            <a:r>
              <a:rPr lang="fr-FR" sz="1600" b="1">
                <a:solidFill>
                  <a:srgbClr val="FF0000"/>
                </a:solidFill>
              </a:rPr>
              <a:t>traitements </a:t>
            </a:r>
            <a:r>
              <a:rPr lang="fr-FR" sz="1600">
                <a:solidFill>
                  <a:schemeClr val="bg1"/>
                </a:solidFill>
              </a:rPr>
              <a:t>pour soigner les patients atteints d’infections nosocomiales représentent environ </a:t>
            </a:r>
            <a:r>
              <a:rPr lang="fr-FR" sz="1600" b="1">
                <a:solidFill>
                  <a:srgbClr val="FF0000"/>
                </a:solidFill>
              </a:rPr>
              <a:t>10 millions de jours d’hospitalisation supplémentaires</a:t>
            </a:r>
            <a:r>
              <a:rPr lang="fr-FR" sz="1600">
                <a:solidFill>
                  <a:schemeClr val="bg1"/>
                </a:solidFill>
              </a:rPr>
              <a:t>, soit entre </a:t>
            </a:r>
            <a:r>
              <a:rPr lang="fr-FR" sz="1600" b="1">
                <a:solidFill>
                  <a:srgbClr val="FF0000"/>
                </a:solidFill>
              </a:rPr>
              <a:t>13 et 25 milliards d’euros </a:t>
            </a:r>
            <a:r>
              <a:rPr lang="fr-FR" sz="1600">
                <a:solidFill>
                  <a:schemeClr val="bg1"/>
                </a:solidFill>
              </a:rPr>
              <a:t>de dépenses.</a:t>
            </a:r>
          </a:p>
          <a:p>
            <a:pPr>
              <a:lnSpc>
                <a:spcPct val="150000"/>
              </a:lnSpc>
            </a:pPr>
            <a:endParaRPr lang="fr-FR" sz="1600">
              <a:solidFill>
                <a:schemeClr val="bg1"/>
              </a:solidFill>
            </a:endParaRPr>
          </a:p>
          <a:p>
            <a:pPr>
              <a:lnSpc>
                <a:spcPct val="150000"/>
              </a:lnSpc>
            </a:pPr>
            <a:r>
              <a:rPr lang="fr-FR" sz="1600">
                <a:solidFill>
                  <a:schemeClr val="bg1"/>
                </a:solidFill>
              </a:rPr>
              <a:t>Les ﬁlms PVC HEXIS Health, grâce à leur capacité unique d’inhiber le développement d’une grande quantité de microbes, jouent un rôle très eﬃcace dans la défense contre la propagation des bactéries et complètent la stratégie de lutte contre les infections nosocomiales, conformément aux bonnes pratiques déﬁnies par les autorités nationales, européennes et internationales ( Health First Europe, Commission européenne, OMS par exemple).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31800" y="466725"/>
            <a:ext cx="7344816" cy="435825"/>
          </a:xfrm>
          <a:prstGeom prst="rect">
            <a:avLst/>
          </a:prstGeom>
          <a:noFill/>
          <a:ln w="9525">
            <a:noFill/>
            <a:miter lim="800000"/>
            <a:headEnd/>
            <a:tailEnd/>
          </a:ln>
        </p:spPr>
        <p:txBody>
          <a:bodyPr wrap="square">
            <a:spAutoFit/>
          </a:bodyPr>
          <a:lstStyle/>
          <a:p>
            <a:r>
              <a:rPr lang="en-US" sz="2400" b="1" dirty="0" smtClean="0">
                <a:solidFill>
                  <a:schemeClr val="bg1"/>
                </a:solidFill>
              </a:rPr>
              <a:t>GROUPE HEXIS: </a:t>
            </a:r>
            <a:r>
              <a:rPr lang="en-US" sz="2400" b="1" dirty="0">
                <a:solidFill>
                  <a:schemeClr val="bg1"/>
                </a:solidFill>
              </a:rPr>
              <a:t>HEALTH DIVISION  </a:t>
            </a:r>
          </a:p>
        </p:txBody>
      </p:sp>
      <p:sp>
        <p:nvSpPr>
          <p:cNvPr id="6147" name="Rectangle 5"/>
          <p:cNvSpPr>
            <a:spLocks noChangeArrowheads="1"/>
          </p:cNvSpPr>
          <p:nvPr/>
        </p:nvSpPr>
        <p:spPr bwMode="auto">
          <a:xfrm>
            <a:off x="431800" y="1331565"/>
            <a:ext cx="9217025" cy="3693319"/>
          </a:xfrm>
          <a:prstGeom prst="rect">
            <a:avLst/>
          </a:prstGeom>
          <a:noFill/>
          <a:ln w="9525">
            <a:noFill/>
            <a:miter lim="800000"/>
            <a:headEnd/>
            <a:tailEnd/>
          </a:ln>
        </p:spPr>
        <p:txBody>
          <a:bodyPr>
            <a:spAutoFit/>
          </a:bodyPr>
          <a:lstStyle/>
          <a:p>
            <a:pPr>
              <a:lnSpc>
                <a:spcPct val="150000"/>
              </a:lnSpc>
            </a:pPr>
            <a:endParaRPr lang="fr-FR" sz="1600" dirty="0">
              <a:solidFill>
                <a:schemeClr val="bg1"/>
              </a:solidFill>
            </a:endParaRPr>
          </a:p>
          <a:p>
            <a:pPr>
              <a:lnSpc>
                <a:spcPct val="150000"/>
              </a:lnSpc>
            </a:pPr>
            <a:r>
              <a:rPr lang="fr-FR" dirty="0">
                <a:solidFill>
                  <a:schemeClr val="bg1"/>
                </a:solidFill>
              </a:rPr>
              <a:t>Grâce à son propre laboratoire, ses biochimistes </a:t>
            </a:r>
            <a:r>
              <a:rPr lang="fr-FR" dirty="0" smtClean="0">
                <a:solidFill>
                  <a:schemeClr val="bg1"/>
                </a:solidFill>
              </a:rPr>
              <a:t>et </a:t>
            </a:r>
            <a:r>
              <a:rPr lang="fr-FR" dirty="0">
                <a:solidFill>
                  <a:schemeClr val="bg1"/>
                </a:solidFill>
              </a:rPr>
              <a:t>un service R&amp;D performant, un innovant </a:t>
            </a:r>
            <a:r>
              <a:rPr lang="fr-FR" dirty="0" err="1">
                <a:solidFill>
                  <a:schemeClr val="bg1"/>
                </a:solidFill>
              </a:rPr>
              <a:t>ﬁlm</a:t>
            </a:r>
            <a:r>
              <a:rPr lang="fr-FR" dirty="0">
                <a:solidFill>
                  <a:schemeClr val="bg1"/>
                </a:solidFill>
              </a:rPr>
              <a:t> </a:t>
            </a:r>
            <a:r>
              <a:rPr lang="fr-FR" dirty="0" smtClean="0">
                <a:solidFill>
                  <a:schemeClr val="bg1"/>
                </a:solidFill>
              </a:rPr>
              <a:t> PVC </a:t>
            </a:r>
            <a:r>
              <a:rPr lang="fr-FR" dirty="0">
                <a:solidFill>
                  <a:schemeClr val="bg1"/>
                </a:solidFill>
              </a:rPr>
              <a:t>antimicrobien «HEXIS </a:t>
            </a:r>
            <a:r>
              <a:rPr lang="fr-FR" dirty="0" err="1">
                <a:solidFill>
                  <a:schemeClr val="bg1"/>
                </a:solidFill>
              </a:rPr>
              <a:t>Health</a:t>
            </a:r>
            <a:r>
              <a:rPr lang="fr-FR" dirty="0">
                <a:solidFill>
                  <a:schemeClr val="bg1"/>
                </a:solidFill>
              </a:rPr>
              <a:t>» (brevets de </a:t>
            </a:r>
            <a:r>
              <a:rPr lang="fr-FR" dirty="0" smtClean="0">
                <a:solidFill>
                  <a:schemeClr val="bg1"/>
                </a:solidFill>
              </a:rPr>
              <a:t>l’OMPI </a:t>
            </a:r>
            <a:r>
              <a:rPr lang="fr-FR" dirty="0">
                <a:solidFill>
                  <a:schemeClr val="bg1"/>
                </a:solidFill>
              </a:rPr>
              <a:t>WO / 2008 / 099 111) a été élaboré. Il </a:t>
            </a:r>
            <a:r>
              <a:rPr lang="fr-FR" dirty="0" smtClean="0">
                <a:solidFill>
                  <a:schemeClr val="bg1"/>
                </a:solidFill>
              </a:rPr>
              <a:t>permet </a:t>
            </a:r>
            <a:r>
              <a:rPr lang="fr-FR" dirty="0">
                <a:solidFill>
                  <a:schemeClr val="bg1"/>
                </a:solidFill>
              </a:rPr>
              <a:t>de limiter le </a:t>
            </a:r>
            <a:endParaRPr lang="fr-FR" dirty="0" smtClean="0">
              <a:solidFill>
                <a:schemeClr val="bg1"/>
              </a:solidFill>
            </a:endParaRPr>
          </a:p>
          <a:p>
            <a:pPr>
              <a:lnSpc>
                <a:spcPct val="150000"/>
              </a:lnSpc>
            </a:pPr>
            <a:r>
              <a:rPr lang="fr-FR" dirty="0" smtClean="0">
                <a:solidFill>
                  <a:schemeClr val="bg1"/>
                </a:solidFill>
              </a:rPr>
              <a:t>développement </a:t>
            </a:r>
            <a:r>
              <a:rPr lang="fr-FR" dirty="0">
                <a:solidFill>
                  <a:schemeClr val="bg1"/>
                </a:solidFill>
              </a:rPr>
              <a:t>des microbes, </a:t>
            </a:r>
            <a:r>
              <a:rPr lang="fr-FR" dirty="0" smtClean="0">
                <a:solidFill>
                  <a:schemeClr val="bg1"/>
                </a:solidFill>
              </a:rPr>
              <a:t>tels </a:t>
            </a:r>
            <a:r>
              <a:rPr lang="fr-FR" dirty="0">
                <a:solidFill>
                  <a:schemeClr val="bg1"/>
                </a:solidFill>
              </a:rPr>
              <a:t>que les </a:t>
            </a:r>
            <a:endParaRPr lang="fr-FR" dirty="0" smtClean="0">
              <a:solidFill>
                <a:schemeClr val="bg1"/>
              </a:solidFill>
            </a:endParaRPr>
          </a:p>
          <a:p>
            <a:pPr>
              <a:lnSpc>
                <a:spcPct val="150000"/>
              </a:lnSpc>
            </a:pPr>
            <a:r>
              <a:rPr lang="fr-FR" dirty="0" smtClean="0">
                <a:solidFill>
                  <a:schemeClr val="bg1"/>
                </a:solidFill>
              </a:rPr>
              <a:t>bactéries</a:t>
            </a:r>
            <a:r>
              <a:rPr lang="fr-FR" dirty="0">
                <a:solidFill>
                  <a:schemeClr val="bg1"/>
                </a:solidFill>
              </a:rPr>
              <a:t>, et de soutenir la lutte contre </a:t>
            </a:r>
            <a:r>
              <a:rPr lang="fr-FR" dirty="0" smtClean="0">
                <a:solidFill>
                  <a:schemeClr val="bg1"/>
                </a:solidFill>
              </a:rPr>
              <a:t>les </a:t>
            </a:r>
            <a:br>
              <a:rPr lang="fr-FR" dirty="0" smtClean="0">
                <a:solidFill>
                  <a:schemeClr val="bg1"/>
                </a:solidFill>
              </a:rPr>
            </a:br>
            <a:r>
              <a:rPr lang="fr-FR" dirty="0" smtClean="0">
                <a:solidFill>
                  <a:schemeClr val="bg1"/>
                </a:solidFill>
              </a:rPr>
              <a:t>infections </a:t>
            </a:r>
            <a:r>
              <a:rPr lang="fr-FR" dirty="0">
                <a:solidFill>
                  <a:schemeClr val="bg1"/>
                </a:solidFill>
              </a:rPr>
              <a:t>nosocomiales</a:t>
            </a:r>
            <a:r>
              <a:rPr lang="fr-FR" sz="1600" dirty="0">
                <a:solidFill>
                  <a:schemeClr val="bg1"/>
                </a:solidFill>
              </a:rPr>
              <a:t>.</a:t>
            </a:r>
          </a:p>
          <a:p>
            <a:pPr>
              <a:lnSpc>
                <a:spcPct val="150000"/>
              </a:lnSpc>
            </a:pPr>
            <a:endParaRPr lang="en-US" sz="1600" b="1" dirty="0">
              <a:solidFill>
                <a:schemeClr val="bg1"/>
              </a:solidFill>
            </a:endParaRPr>
          </a:p>
          <a:p>
            <a:pPr>
              <a:lnSpc>
                <a:spcPct val="150000"/>
              </a:lnSpc>
            </a:pPr>
            <a:endParaRPr lang="fr-FR" sz="1600" dirty="0">
              <a:solidFill>
                <a:schemeClr val="bg1"/>
              </a:solidFill>
            </a:endParaRPr>
          </a:p>
        </p:txBody>
      </p:sp>
      <p:pic>
        <p:nvPicPr>
          <p:cNvPr id="10242" name="Picture 2" descr="C:\Users\alehr\AppData\Local\Microsoft\Windows\Temporary Internet Files\Content.Outlook\4PH2AC3V\photo_aerienne.jpg"/>
          <p:cNvPicPr>
            <a:picLocks noChangeAspect="1" noChangeArrowheads="1"/>
          </p:cNvPicPr>
          <p:nvPr/>
        </p:nvPicPr>
        <p:blipFill>
          <a:blip r:embed="rId3" cstate="print"/>
          <a:srcRect/>
          <a:stretch>
            <a:fillRect/>
          </a:stretch>
        </p:blipFill>
        <p:spPr bwMode="auto">
          <a:xfrm>
            <a:off x="5328344" y="3059758"/>
            <a:ext cx="4464497" cy="297633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60363" y="323850"/>
            <a:ext cx="5903912" cy="436563"/>
          </a:xfrm>
          <a:prstGeom prst="rect">
            <a:avLst/>
          </a:prstGeom>
          <a:noFill/>
          <a:ln w="9525">
            <a:noFill/>
            <a:miter lim="800000"/>
            <a:headEnd/>
            <a:tailEnd/>
          </a:ln>
        </p:spPr>
        <p:txBody>
          <a:bodyPr>
            <a:spAutoFit/>
          </a:bodyPr>
          <a:lstStyle/>
          <a:p>
            <a:r>
              <a:rPr lang="fr-FR" sz="2400" b="1">
                <a:solidFill>
                  <a:schemeClr val="bg1"/>
                </a:solidFill>
              </a:rPr>
              <a:t>CARACTERISTIQUE DU PRODUIT</a:t>
            </a:r>
            <a:endParaRPr lang="en-US" sz="2400" b="1">
              <a:solidFill>
                <a:schemeClr val="bg1"/>
              </a:solidFill>
            </a:endParaRPr>
          </a:p>
        </p:txBody>
      </p:sp>
      <p:sp>
        <p:nvSpPr>
          <p:cNvPr id="7171" name="Rectangle 4"/>
          <p:cNvSpPr>
            <a:spLocks noChangeArrowheads="1"/>
          </p:cNvSpPr>
          <p:nvPr/>
        </p:nvSpPr>
        <p:spPr bwMode="auto">
          <a:xfrm>
            <a:off x="431800" y="900113"/>
            <a:ext cx="3952875" cy="377825"/>
          </a:xfrm>
          <a:prstGeom prst="rect">
            <a:avLst/>
          </a:prstGeom>
          <a:noFill/>
          <a:ln w="9525">
            <a:noFill/>
            <a:miter lim="800000"/>
            <a:headEnd/>
            <a:tailEnd/>
          </a:ln>
        </p:spPr>
        <p:txBody>
          <a:bodyPr>
            <a:spAutoFit/>
          </a:bodyPr>
          <a:lstStyle/>
          <a:p>
            <a:r>
              <a:rPr lang="en-US" sz="2000" b="1">
                <a:solidFill>
                  <a:schemeClr val="bg1"/>
                </a:solidFill>
              </a:rPr>
              <a:t>AM030: Film antibacterien </a:t>
            </a:r>
          </a:p>
        </p:txBody>
      </p:sp>
      <p:sp>
        <p:nvSpPr>
          <p:cNvPr id="7172" name="Rectangle 4"/>
          <p:cNvSpPr>
            <a:spLocks noChangeArrowheads="1"/>
          </p:cNvSpPr>
          <p:nvPr/>
        </p:nvSpPr>
        <p:spPr bwMode="auto">
          <a:xfrm>
            <a:off x="359792" y="1835621"/>
            <a:ext cx="9504362" cy="3956852"/>
          </a:xfrm>
          <a:prstGeom prst="rect">
            <a:avLst/>
          </a:prstGeom>
          <a:noFill/>
          <a:ln w="9525">
            <a:noFill/>
            <a:miter lim="800000"/>
            <a:headEnd/>
            <a:tailEnd/>
          </a:ln>
        </p:spPr>
        <p:txBody>
          <a:bodyPr>
            <a:spAutoFit/>
          </a:bodyPr>
          <a:lstStyle/>
          <a:p>
            <a:pPr>
              <a:buClr>
                <a:schemeClr val="bg1"/>
              </a:buClr>
              <a:buFont typeface="Wingdings" charset="2"/>
              <a:buChar char="Ø"/>
            </a:pPr>
            <a:r>
              <a:rPr lang="fr-FR" dirty="0">
                <a:solidFill>
                  <a:schemeClr val="bg1"/>
                </a:solidFill>
              </a:rPr>
              <a:t>  Empêche le développement de nombreux microbes, y compris l’E. coli, le Staphylocoque doré, et le SARM, à plus de 90% conformément aux tests </a:t>
            </a:r>
            <a:r>
              <a:rPr lang="fr-FR" dirty="0" err="1">
                <a:solidFill>
                  <a:schemeClr val="bg1"/>
                </a:solidFill>
              </a:rPr>
              <a:t>eﬀectués</a:t>
            </a:r>
            <a:r>
              <a:rPr lang="fr-FR" dirty="0">
                <a:solidFill>
                  <a:schemeClr val="bg1"/>
                </a:solidFill>
              </a:rPr>
              <a:t> selon la norme ISO 22196 (mesure de l’activité antibactérienne sur les surfaces en plastique)</a:t>
            </a:r>
          </a:p>
          <a:p>
            <a:pPr>
              <a:buClr>
                <a:schemeClr val="bg1"/>
              </a:buClr>
            </a:pPr>
            <a:endParaRPr lang="fr-FR" dirty="0">
              <a:solidFill>
                <a:schemeClr val="bg1"/>
              </a:solidFill>
            </a:endParaRPr>
          </a:p>
          <a:p>
            <a:pPr>
              <a:buClr>
                <a:schemeClr val="bg1"/>
              </a:buClr>
            </a:pPr>
            <a:endParaRPr lang="fr-FR" dirty="0">
              <a:solidFill>
                <a:schemeClr val="bg1"/>
              </a:solidFill>
            </a:endParaRPr>
          </a:p>
          <a:p>
            <a:pPr>
              <a:buClr>
                <a:schemeClr val="bg1"/>
              </a:buClr>
              <a:buFont typeface="Wingdings" charset="2"/>
              <a:buChar char="Ø"/>
            </a:pPr>
            <a:r>
              <a:rPr lang="fr-FR" dirty="0">
                <a:solidFill>
                  <a:schemeClr val="bg1"/>
                </a:solidFill>
              </a:rPr>
              <a:t> Peut être posé et retiré facilement sur un grand nombre de surfaces existantes avec quasiment aucune </a:t>
            </a:r>
            <a:r>
              <a:rPr lang="fr-FR" dirty="0" err="1">
                <a:solidFill>
                  <a:schemeClr val="bg1"/>
                </a:solidFill>
              </a:rPr>
              <a:t>modiﬁcation</a:t>
            </a:r>
            <a:r>
              <a:rPr lang="fr-FR" dirty="0">
                <a:solidFill>
                  <a:schemeClr val="bg1"/>
                </a:solidFill>
              </a:rPr>
              <a:t> de structure</a:t>
            </a:r>
          </a:p>
          <a:p>
            <a:pPr>
              <a:buClr>
                <a:schemeClr val="bg1"/>
              </a:buClr>
            </a:pPr>
            <a:endParaRPr lang="fr-FR" dirty="0">
              <a:solidFill>
                <a:schemeClr val="bg1"/>
              </a:solidFill>
            </a:endParaRPr>
          </a:p>
          <a:p>
            <a:pPr>
              <a:buClr>
                <a:schemeClr val="bg1"/>
              </a:buClr>
            </a:pPr>
            <a:endParaRPr lang="fr-FR" dirty="0">
              <a:solidFill>
                <a:schemeClr val="bg1"/>
              </a:solidFill>
            </a:endParaRPr>
          </a:p>
          <a:p>
            <a:pPr>
              <a:buClr>
                <a:schemeClr val="bg1"/>
              </a:buClr>
              <a:buFont typeface="Wingdings" charset="2"/>
              <a:buChar char="Ø"/>
            </a:pPr>
            <a:r>
              <a:rPr lang="fr-FR" dirty="0">
                <a:solidFill>
                  <a:schemeClr val="bg1"/>
                </a:solidFill>
              </a:rPr>
              <a:t> Supprime le besoin de nettoyages agressifs, </a:t>
            </a:r>
            <a:endParaRPr lang="fr-FR" dirty="0" smtClean="0">
              <a:solidFill>
                <a:schemeClr val="bg1"/>
              </a:solidFill>
            </a:endParaRPr>
          </a:p>
          <a:p>
            <a:pPr>
              <a:buClr>
                <a:schemeClr val="bg1"/>
              </a:buClr>
            </a:pPr>
            <a:r>
              <a:rPr lang="fr-FR" dirty="0" smtClean="0">
                <a:solidFill>
                  <a:schemeClr val="bg1"/>
                </a:solidFill>
              </a:rPr>
              <a:t>de </a:t>
            </a:r>
            <a:r>
              <a:rPr lang="fr-FR" dirty="0">
                <a:solidFill>
                  <a:schemeClr val="bg1"/>
                </a:solidFill>
              </a:rPr>
              <a:t>maintenance</a:t>
            </a:r>
          </a:p>
          <a:p>
            <a:pPr>
              <a:buClr>
                <a:schemeClr val="bg1"/>
              </a:buClr>
            </a:pPr>
            <a:endParaRPr lang="fr-FR" dirty="0">
              <a:solidFill>
                <a:schemeClr val="bg1"/>
              </a:solidFill>
            </a:endParaRPr>
          </a:p>
          <a:p>
            <a:pPr>
              <a:buClr>
                <a:schemeClr val="bg1"/>
              </a:buClr>
            </a:pPr>
            <a:endParaRPr lang="fr-FR" dirty="0">
              <a:solidFill>
                <a:schemeClr val="bg1"/>
              </a:solidFill>
            </a:endParaRPr>
          </a:p>
          <a:p>
            <a:pPr>
              <a:buClr>
                <a:schemeClr val="bg1"/>
              </a:buClr>
              <a:buFont typeface="Wingdings" charset="2"/>
              <a:buChar char="Ø"/>
            </a:pPr>
            <a:r>
              <a:rPr lang="fr-FR" dirty="0">
                <a:solidFill>
                  <a:schemeClr val="bg1"/>
                </a:solidFill>
              </a:rPr>
              <a:t> Contrôle la propagation des microbes 24h/24, </a:t>
            </a:r>
            <a:endParaRPr lang="fr-FR" dirty="0" smtClean="0">
              <a:solidFill>
                <a:schemeClr val="bg1"/>
              </a:solidFill>
            </a:endParaRPr>
          </a:p>
          <a:p>
            <a:pPr>
              <a:buClr>
                <a:schemeClr val="bg1"/>
              </a:buClr>
            </a:pPr>
            <a:r>
              <a:rPr lang="fr-FR" dirty="0" smtClean="0">
                <a:solidFill>
                  <a:schemeClr val="bg1"/>
                </a:solidFill>
              </a:rPr>
              <a:t>7j/7</a:t>
            </a:r>
            <a:endParaRPr lang="fr-FR" dirty="0">
              <a:solidFill>
                <a:schemeClr val="bg1"/>
              </a:solidFill>
            </a:endParaRPr>
          </a:p>
        </p:txBody>
      </p:sp>
      <p:pic>
        <p:nvPicPr>
          <p:cNvPr id="5" name="Image 4" descr="image004.jpg"/>
          <p:cNvPicPr>
            <a:picLocks noChangeAspect="1"/>
          </p:cNvPicPr>
          <p:nvPr/>
        </p:nvPicPr>
        <p:blipFill>
          <a:blip r:embed="rId3" cstate="print"/>
          <a:stretch>
            <a:fillRect/>
          </a:stretch>
        </p:blipFill>
        <p:spPr>
          <a:xfrm>
            <a:off x="5688384" y="3779837"/>
            <a:ext cx="3757216" cy="250023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34925" y="0"/>
            <a:ext cx="10115550" cy="7559675"/>
          </a:xfrm>
          <a:prstGeom prst="rect">
            <a:avLst/>
          </a:prstGeom>
          <a:noFill/>
          <a:ln w="9525">
            <a:noFill/>
            <a:round/>
            <a:headEnd/>
            <a:tailEnd/>
          </a:ln>
        </p:spPr>
      </p:pic>
      <p:sp>
        <p:nvSpPr>
          <p:cNvPr id="8195" name="Forme libre 72"/>
          <p:cNvSpPr>
            <a:spLocks/>
          </p:cNvSpPr>
          <p:nvPr/>
        </p:nvSpPr>
        <p:spPr bwMode="auto">
          <a:xfrm>
            <a:off x="5472113" y="3459163"/>
            <a:ext cx="481012" cy="320675"/>
          </a:xfrm>
          <a:custGeom>
            <a:avLst/>
            <a:gdLst>
              <a:gd name="T0" fmla="*/ 0 w 595115"/>
              <a:gd name="T1" fmla="*/ 20210 h 393540"/>
              <a:gd name="T2" fmla="*/ 0 w 595115"/>
              <a:gd name="T3" fmla="*/ 20210 h 393540"/>
              <a:gd name="T4" fmla="*/ 15347 w 595115"/>
              <a:gd name="T5" fmla="*/ 31233 h 393540"/>
              <a:gd name="T6" fmla="*/ 23874 w 595115"/>
              <a:gd name="T7" fmla="*/ 36745 h 393540"/>
              <a:gd name="T8" fmla="*/ 25579 w 595115"/>
              <a:gd name="T9" fmla="*/ 42256 h 393540"/>
              <a:gd name="T10" fmla="*/ 27284 w 595115"/>
              <a:gd name="T11" fmla="*/ 51442 h 393540"/>
              <a:gd name="T12" fmla="*/ 32400 w 595115"/>
              <a:gd name="T13" fmla="*/ 56954 h 393540"/>
              <a:gd name="T14" fmla="*/ 35810 w 595115"/>
              <a:gd name="T15" fmla="*/ 62465 h 393540"/>
              <a:gd name="T16" fmla="*/ 51158 w 595115"/>
              <a:gd name="T17" fmla="*/ 60628 h 393540"/>
              <a:gd name="T18" fmla="*/ 61390 w 595115"/>
              <a:gd name="T19" fmla="*/ 56954 h 393540"/>
              <a:gd name="T20" fmla="*/ 64801 w 595115"/>
              <a:gd name="T21" fmla="*/ 53279 h 393540"/>
              <a:gd name="T22" fmla="*/ 71621 w 595115"/>
              <a:gd name="T23" fmla="*/ 51442 h 393540"/>
              <a:gd name="T24" fmla="*/ 76738 w 595115"/>
              <a:gd name="T25" fmla="*/ 49605 h 393540"/>
              <a:gd name="T26" fmla="*/ 85263 w 595115"/>
              <a:gd name="T27" fmla="*/ 42256 h 393540"/>
              <a:gd name="T28" fmla="*/ 86969 w 595115"/>
              <a:gd name="T29" fmla="*/ 36745 h 393540"/>
              <a:gd name="T30" fmla="*/ 80149 w 595115"/>
              <a:gd name="T31" fmla="*/ 29396 h 393540"/>
              <a:gd name="T32" fmla="*/ 69916 w 595115"/>
              <a:gd name="T33" fmla="*/ 22047 h 393540"/>
              <a:gd name="T34" fmla="*/ 59684 w 595115"/>
              <a:gd name="T35" fmla="*/ 7349 h 393540"/>
              <a:gd name="T36" fmla="*/ 56274 w 595115"/>
              <a:gd name="T37" fmla="*/ 1837 h 393540"/>
              <a:gd name="T38" fmla="*/ 51158 w 595115"/>
              <a:gd name="T39" fmla="*/ 0 h 393540"/>
              <a:gd name="T40" fmla="*/ 35810 w 595115"/>
              <a:gd name="T41" fmla="*/ 3675 h 393540"/>
              <a:gd name="T42" fmla="*/ 32400 w 595115"/>
              <a:gd name="T43" fmla="*/ 9186 h 393540"/>
              <a:gd name="T44" fmla="*/ 27284 w 595115"/>
              <a:gd name="T45" fmla="*/ 11023 h 393540"/>
              <a:gd name="T46" fmla="*/ 6821 w 595115"/>
              <a:gd name="T47" fmla="*/ 12862 h 393540"/>
              <a:gd name="T48" fmla="*/ 0 w 595115"/>
              <a:gd name="T49" fmla="*/ 20210 h 3935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115"/>
              <a:gd name="T76" fmla="*/ 0 h 393540"/>
              <a:gd name="T77" fmla="*/ 595115 w 595115"/>
              <a:gd name="T78" fmla="*/ 393540 h 3935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115" h="393540">
                <a:moveTo>
                  <a:pt x="0" y="127322"/>
                </a:moveTo>
                <a:lnTo>
                  <a:pt x="0" y="127322"/>
                </a:lnTo>
                <a:cubicBezTo>
                  <a:pt x="34724" y="150471"/>
                  <a:pt x="68124" y="175742"/>
                  <a:pt x="104172" y="196770"/>
                </a:cubicBezTo>
                <a:cubicBezTo>
                  <a:pt x="176297" y="238843"/>
                  <a:pt x="106076" y="175526"/>
                  <a:pt x="162046" y="231494"/>
                </a:cubicBezTo>
                <a:cubicBezTo>
                  <a:pt x="165904" y="243069"/>
                  <a:pt x="170661" y="254382"/>
                  <a:pt x="173620" y="266218"/>
                </a:cubicBezTo>
                <a:cubicBezTo>
                  <a:pt x="178391" y="285304"/>
                  <a:pt x="176397" y="306496"/>
                  <a:pt x="185195" y="324092"/>
                </a:cubicBezTo>
                <a:cubicBezTo>
                  <a:pt x="192515" y="338733"/>
                  <a:pt x="209440" y="346241"/>
                  <a:pt x="219919" y="358816"/>
                </a:cubicBezTo>
                <a:cubicBezTo>
                  <a:pt x="228825" y="369503"/>
                  <a:pt x="235352" y="381965"/>
                  <a:pt x="243068" y="393540"/>
                </a:cubicBezTo>
                <a:cubicBezTo>
                  <a:pt x="277792" y="389682"/>
                  <a:pt x="312981" y="388817"/>
                  <a:pt x="347240" y="381965"/>
                </a:cubicBezTo>
                <a:cubicBezTo>
                  <a:pt x="371168" y="377179"/>
                  <a:pt x="416689" y="358816"/>
                  <a:pt x="416689" y="358816"/>
                </a:cubicBezTo>
                <a:cubicBezTo>
                  <a:pt x="424405" y="351099"/>
                  <a:pt x="430077" y="340546"/>
                  <a:pt x="439838" y="335666"/>
                </a:cubicBezTo>
                <a:cubicBezTo>
                  <a:pt x="454066" y="328552"/>
                  <a:pt x="470841" y="328462"/>
                  <a:pt x="486137" y="324092"/>
                </a:cubicBezTo>
                <a:cubicBezTo>
                  <a:pt x="497868" y="320740"/>
                  <a:pt x="509948" y="317973"/>
                  <a:pt x="520861" y="312517"/>
                </a:cubicBezTo>
                <a:cubicBezTo>
                  <a:pt x="550066" y="297915"/>
                  <a:pt x="557201" y="287752"/>
                  <a:pt x="578734" y="266218"/>
                </a:cubicBezTo>
                <a:cubicBezTo>
                  <a:pt x="582592" y="254643"/>
                  <a:pt x="595115" y="242708"/>
                  <a:pt x="590309" y="231494"/>
                </a:cubicBezTo>
                <a:cubicBezTo>
                  <a:pt x="581712" y="211433"/>
                  <a:pt x="559443" y="200628"/>
                  <a:pt x="544010" y="185195"/>
                </a:cubicBezTo>
                <a:cubicBezTo>
                  <a:pt x="500659" y="141844"/>
                  <a:pt x="524815" y="155647"/>
                  <a:pt x="474562" y="138897"/>
                </a:cubicBezTo>
                <a:cubicBezTo>
                  <a:pt x="451413" y="108031"/>
                  <a:pt x="426515" y="78402"/>
                  <a:pt x="405114" y="46299"/>
                </a:cubicBezTo>
                <a:cubicBezTo>
                  <a:pt x="397398" y="34724"/>
                  <a:pt x="392828" y="20265"/>
                  <a:pt x="381965" y="11575"/>
                </a:cubicBezTo>
                <a:cubicBezTo>
                  <a:pt x="372438" y="3953"/>
                  <a:pt x="358815" y="3858"/>
                  <a:pt x="347240" y="0"/>
                </a:cubicBezTo>
                <a:cubicBezTo>
                  <a:pt x="346528" y="119"/>
                  <a:pt x="258065" y="11152"/>
                  <a:pt x="243068" y="23150"/>
                </a:cubicBezTo>
                <a:cubicBezTo>
                  <a:pt x="232205" y="31840"/>
                  <a:pt x="230782" y="49184"/>
                  <a:pt x="219919" y="57874"/>
                </a:cubicBezTo>
                <a:cubicBezTo>
                  <a:pt x="210392" y="65496"/>
                  <a:pt x="197289" y="67837"/>
                  <a:pt x="185195" y="69449"/>
                </a:cubicBezTo>
                <a:cubicBezTo>
                  <a:pt x="139143" y="75589"/>
                  <a:pt x="92598" y="77165"/>
                  <a:pt x="46299" y="81023"/>
                </a:cubicBezTo>
                <a:cubicBezTo>
                  <a:pt x="33504" y="119407"/>
                  <a:pt x="7716" y="119606"/>
                  <a:pt x="0" y="127322"/>
                </a:cubicBezTo>
                <a:close/>
              </a:path>
            </a:pathLst>
          </a:custGeom>
          <a:solidFill>
            <a:srgbClr val="FF0000"/>
          </a:solidFill>
          <a:ln w="19050" cap="flat" cmpd="sng" algn="ctr">
            <a:solidFill>
              <a:srgbClr val="FF0000"/>
            </a:solidFill>
            <a:prstDash val="solid"/>
            <a:round/>
            <a:headEnd type="none" w="med" len="med"/>
            <a:tailEnd type="none" w="med" len="med"/>
          </a:ln>
        </p:spPr>
        <p:txBody>
          <a:bodyPr/>
          <a:lstStyle/>
          <a:p>
            <a:endParaRPr lang="fr-FR"/>
          </a:p>
        </p:txBody>
      </p:sp>
      <p:cxnSp>
        <p:nvCxnSpPr>
          <p:cNvPr id="8196" name="Connecteur droit 6"/>
          <p:cNvCxnSpPr>
            <a:cxnSpLocks noChangeShapeType="1"/>
          </p:cNvCxnSpPr>
          <p:nvPr/>
        </p:nvCxnSpPr>
        <p:spPr bwMode="auto">
          <a:xfrm>
            <a:off x="1368425" y="3779838"/>
            <a:ext cx="7056438" cy="0"/>
          </a:xfrm>
          <a:prstGeom prst="line">
            <a:avLst/>
          </a:prstGeom>
          <a:noFill/>
          <a:ln w="19050" algn="ctr">
            <a:solidFill>
              <a:schemeClr val="bg1"/>
            </a:solidFill>
            <a:prstDash val="sysDash"/>
            <a:round/>
            <a:headEnd/>
            <a:tailEnd/>
          </a:ln>
        </p:spPr>
      </p:cxnSp>
      <p:cxnSp>
        <p:nvCxnSpPr>
          <p:cNvPr id="8197" name="Connecteur droit 8"/>
          <p:cNvCxnSpPr>
            <a:cxnSpLocks noChangeShapeType="1"/>
          </p:cNvCxnSpPr>
          <p:nvPr/>
        </p:nvCxnSpPr>
        <p:spPr bwMode="auto">
          <a:xfrm>
            <a:off x="1368425" y="4284663"/>
            <a:ext cx="7056438" cy="0"/>
          </a:xfrm>
          <a:prstGeom prst="line">
            <a:avLst/>
          </a:prstGeom>
          <a:noFill/>
          <a:ln w="19050" algn="ctr">
            <a:solidFill>
              <a:schemeClr val="bg1"/>
            </a:solidFill>
            <a:prstDash val="sysDash"/>
            <a:round/>
            <a:headEnd/>
            <a:tailEnd/>
          </a:ln>
        </p:spPr>
      </p:cxnSp>
      <p:sp>
        <p:nvSpPr>
          <p:cNvPr id="8198" name="Ellipse 9"/>
          <p:cNvSpPr>
            <a:spLocks noChangeArrowheads="1"/>
          </p:cNvSpPr>
          <p:nvPr/>
        </p:nvSpPr>
        <p:spPr bwMode="auto">
          <a:xfrm>
            <a:off x="1511300" y="39243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199" name="Ellipse 10"/>
          <p:cNvSpPr>
            <a:spLocks noChangeArrowheads="1"/>
          </p:cNvSpPr>
          <p:nvPr/>
        </p:nvSpPr>
        <p:spPr bwMode="auto">
          <a:xfrm>
            <a:off x="1663700" y="40767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00" name="Ellipse 11"/>
          <p:cNvSpPr>
            <a:spLocks noChangeArrowheads="1"/>
          </p:cNvSpPr>
          <p:nvPr/>
        </p:nvSpPr>
        <p:spPr bwMode="auto">
          <a:xfrm>
            <a:off x="1944688" y="3995738"/>
            <a:ext cx="71437" cy="71437"/>
          </a:xfrm>
          <a:prstGeom prst="ellipse">
            <a:avLst/>
          </a:prstGeom>
          <a:solidFill>
            <a:srgbClr val="00B8FF"/>
          </a:solidFill>
          <a:ln w="9525" algn="ctr">
            <a:solidFill>
              <a:schemeClr val="tx1"/>
            </a:solidFill>
            <a:round/>
            <a:headEnd/>
            <a:tailEnd/>
          </a:ln>
        </p:spPr>
        <p:txBody>
          <a:bodyPr/>
          <a:lstStyle/>
          <a:p>
            <a:endParaRPr lang="fr-FR"/>
          </a:p>
        </p:txBody>
      </p:sp>
      <p:sp>
        <p:nvSpPr>
          <p:cNvPr id="8201" name="Ellipse 12"/>
          <p:cNvSpPr>
            <a:spLocks noChangeArrowheads="1"/>
          </p:cNvSpPr>
          <p:nvPr/>
        </p:nvSpPr>
        <p:spPr bwMode="auto">
          <a:xfrm>
            <a:off x="1727200" y="39243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02" name="Ellipse 13"/>
          <p:cNvSpPr>
            <a:spLocks noChangeArrowheads="1"/>
          </p:cNvSpPr>
          <p:nvPr/>
        </p:nvSpPr>
        <p:spPr bwMode="auto">
          <a:xfrm>
            <a:off x="2087563" y="41402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03" name="Ellipse 14"/>
          <p:cNvSpPr>
            <a:spLocks noChangeArrowheads="1"/>
          </p:cNvSpPr>
          <p:nvPr/>
        </p:nvSpPr>
        <p:spPr bwMode="auto">
          <a:xfrm>
            <a:off x="2160588" y="3924300"/>
            <a:ext cx="71437" cy="71438"/>
          </a:xfrm>
          <a:prstGeom prst="ellipse">
            <a:avLst/>
          </a:prstGeom>
          <a:solidFill>
            <a:srgbClr val="00B8FF"/>
          </a:solidFill>
          <a:ln w="9525" algn="ctr">
            <a:solidFill>
              <a:schemeClr val="tx1"/>
            </a:solidFill>
            <a:round/>
            <a:headEnd/>
            <a:tailEnd/>
          </a:ln>
        </p:spPr>
        <p:txBody>
          <a:bodyPr/>
          <a:lstStyle/>
          <a:p>
            <a:endParaRPr lang="fr-FR"/>
          </a:p>
        </p:txBody>
      </p:sp>
      <p:sp>
        <p:nvSpPr>
          <p:cNvPr id="8204" name="Ellipse 15"/>
          <p:cNvSpPr>
            <a:spLocks noChangeArrowheads="1"/>
          </p:cNvSpPr>
          <p:nvPr/>
        </p:nvSpPr>
        <p:spPr bwMode="auto">
          <a:xfrm>
            <a:off x="2376488" y="40671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05" name="Ellipse 16"/>
          <p:cNvSpPr>
            <a:spLocks noChangeArrowheads="1"/>
          </p:cNvSpPr>
          <p:nvPr/>
        </p:nvSpPr>
        <p:spPr bwMode="auto">
          <a:xfrm>
            <a:off x="2447925" y="3924300"/>
            <a:ext cx="71438" cy="71438"/>
          </a:xfrm>
          <a:prstGeom prst="ellipse">
            <a:avLst/>
          </a:prstGeom>
          <a:solidFill>
            <a:srgbClr val="00B8FF"/>
          </a:solidFill>
          <a:ln w="9525" algn="ctr">
            <a:solidFill>
              <a:schemeClr val="tx1"/>
            </a:solidFill>
            <a:round/>
            <a:headEnd/>
            <a:tailEnd/>
          </a:ln>
        </p:spPr>
        <p:txBody>
          <a:bodyPr/>
          <a:lstStyle/>
          <a:p>
            <a:endParaRPr lang="fr-FR"/>
          </a:p>
        </p:txBody>
      </p:sp>
      <p:sp>
        <p:nvSpPr>
          <p:cNvPr id="8206" name="Ellipse 17"/>
          <p:cNvSpPr>
            <a:spLocks noChangeArrowheads="1"/>
          </p:cNvSpPr>
          <p:nvPr/>
        </p:nvSpPr>
        <p:spPr bwMode="auto">
          <a:xfrm>
            <a:off x="2663825" y="4140200"/>
            <a:ext cx="71438" cy="71438"/>
          </a:xfrm>
          <a:prstGeom prst="ellipse">
            <a:avLst/>
          </a:prstGeom>
          <a:solidFill>
            <a:srgbClr val="00B8FF"/>
          </a:solidFill>
          <a:ln w="9525" algn="ctr">
            <a:solidFill>
              <a:schemeClr val="tx1"/>
            </a:solidFill>
            <a:round/>
            <a:headEnd/>
            <a:tailEnd/>
          </a:ln>
        </p:spPr>
        <p:txBody>
          <a:bodyPr/>
          <a:lstStyle/>
          <a:p>
            <a:endParaRPr lang="fr-FR"/>
          </a:p>
        </p:txBody>
      </p:sp>
      <p:sp>
        <p:nvSpPr>
          <p:cNvPr id="8207" name="Ellipse 18"/>
          <p:cNvSpPr>
            <a:spLocks noChangeArrowheads="1"/>
          </p:cNvSpPr>
          <p:nvPr/>
        </p:nvSpPr>
        <p:spPr bwMode="auto">
          <a:xfrm>
            <a:off x="2663825"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08" name="Ellipse 19"/>
          <p:cNvSpPr>
            <a:spLocks noChangeArrowheads="1"/>
          </p:cNvSpPr>
          <p:nvPr/>
        </p:nvSpPr>
        <p:spPr bwMode="auto">
          <a:xfrm>
            <a:off x="2663825" y="3995738"/>
            <a:ext cx="71438" cy="71437"/>
          </a:xfrm>
          <a:prstGeom prst="ellipse">
            <a:avLst/>
          </a:prstGeom>
          <a:solidFill>
            <a:srgbClr val="00B8FF"/>
          </a:solidFill>
          <a:ln w="9525" algn="ctr">
            <a:solidFill>
              <a:schemeClr val="tx1"/>
            </a:solidFill>
            <a:round/>
            <a:headEnd/>
            <a:tailEnd/>
          </a:ln>
        </p:spPr>
        <p:txBody>
          <a:bodyPr/>
          <a:lstStyle/>
          <a:p>
            <a:endParaRPr lang="fr-FR"/>
          </a:p>
        </p:txBody>
      </p:sp>
      <p:sp>
        <p:nvSpPr>
          <p:cNvPr id="8209" name="Ellipse 20"/>
          <p:cNvSpPr>
            <a:spLocks noChangeArrowheads="1"/>
          </p:cNvSpPr>
          <p:nvPr/>
        </p:nvSpPr>
        <p:spPr bwMode="auto">
          <a:xfrm>
            <a:off x="3024188" y="40671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10" name="Ellipse 21"/>
          <p:cNvSpPr>
            <a:spLocks noChangeArrowheads="1"/>
          </p:cNvSpPr>
          <p:nvPr/>
        </p:nvSpPr>
        <p:spPr bwMode="auto">
          <a:xfrm>
            <a:off x="3311525" y="41402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11" name="Ellipse 22"/>
          <p:cNvSpPr>
            <a:spLocks noChangeArrowheads="1"/>
          </p:cNvSpPr>
          <p:nvPr/>
        </p:nvSpPr>
        <p:spPr bwMode="auto">
          <a:xfrm>
            <a:off x="3240088" y="3995738"/>
            <a:ext cx="71437" cy="71437"/>
          </a:xfrm>
          <a:prstGeom prst="ellipse">
            <a:avLst/>
          </a:prstGeom>
          <a:solidFill>
            <a:srgbClr val="00B8FF"/>
          </a:solidFill>
          <a:ln w="9525" algn="ctr">
            <a:solidFill>
              <a:schemeClr val="tx1"/>
            </a:solidFill>
            <a:round/>
            <a:headEnd/>
            <a:tailEnd/>
          </a:ln>
        </p:spPr>
        <p:txBody>
          <a:bodyPr/>
          <a:lstStyle/>
          <a:p>
            <a:endParaRPr lang="fr-FR"/>
          </a:p>
        </p:txBody>
      </p:sp>
      <p:sp>
        <p:nvSpPr>
          <p:cNvPr id="8212" name="Ellipse 23"/>
          <p:cNvSpPr>
            <a:spLocks noChangeArrowheads="1"/>
          </p:cNvSpPr>
          <p:nvPr/>
        </p:nvSpPr>
        <p:spPr bwMode="auto">
          <a:xfrm>
            <a:off x="3671888" y="41402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13" name="Ellipse 24"/>
          <p:cNvSpPr>
            <a:spLocks noChangeArrowheads="1"/>
          </p:cNvSpPr>
          <p:nvPr/>
        </p:nvSpPr>
        <p:spPr bwMode="auto">
          <a:xfrm>
            <a:off x="3384550"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14" name="Ellipse 25"/>
          <p:cNvSpPr>
            <a:spLocks noChangeArrowheads="1"/>
          </p:cNvSpPr>
          <p:nvPr/>
        </p:nvSpPr>
        <p:spPr bwMode="auto">
          <a:xfrm>
            <a:off x="3887788" y="3995738"/>
            <a:ext cx="73025" cy="71437"/>
          </a:xfrm>
          <a:prstGeom prst="ellipse">
            <a:avLst/>
          </a:prstGeom>
          <a:solidFill>
            <a:srgbClr val="00B8FF"/>
          </a:solidFill>
          <a:ln w="9525" algn="ctr">
            <a:solidFill>
              <a:schemeClr val="tx1"/>
            </a:solidFill>
            <a:round/>
            <a:headEnd/>
            <a:tailEnd/>
          </a:ln>
        </p:spPr>
        <p:txBody>
          <a:bodyPr/>
          <a:lstStyle/>
          <a:p>
            <a:endParaRPr lang="fr-FR"/>
          </a:p>
        </p:txBody>
      </p:sp>
      <p:sp>
        <p:nvSpPr>
          <p:cNvPr id="8215" name="Ellipse 26"/>
          <p:cNvSpPr>
            <a:spLocks noChangeArrowheads="1"/>
          </p:cNvSpPr>
          <p:nvPr/>
        </p:nvSpPr>
        <p:spPr bwMode="auto">
          <a:xfrm>
            <a:off x="3600450" y="3924300"/>
            <a:ext cx="71438" cy="71438"/>
          </a:xfrm>
          <a:prstGeom prst="ellipse">
            <a:avLst/>
          </a:prstGeom>
          <a:solidFill>
            <a:srgbClr val="00B8FF"/>
          </a:solidFill>
          <a:ln w="9525" algn="ctr">
            <a:solidFill>
              <a:schemeClr val="tx1"/>
            </a:solidFill>
            <a:round/>
            <a:headEnd/>
            <a:tailEnd/>
          </a:ln>
        </p:spPr>
        <p:txBody>
          <a:bodyPr/>
          <a:lstStyle/>
          <a:p>
            <a:endParaRPr lang="fr-FR"/>
          </a:p>
        </p:txBody>
      </p:sp>
      <p:sp>
        <p:nvSpPr>
          <p:cNvPr id="8216" name="Ellipse 27"/>
          <p:cNvSpPr>
            <a:spLocks noChangeArrowheads="1"/>
          </p:cNvSpPr>
          <p:nvPr/>
        </p:nvSpPr>
        <p:spPr bwMode="auto">
          <a:xfrm>
            <a:off x="3024188" y="38512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17" name="Ellipse 28"/>
          <p:cNvSpPr>
            <a:spLocks noChangeArrowheads="1"/>
          </p:cNvSpPr>
          <p:nvPr/>
        </p:nvSpPr>
        <p:spPr bwMode="auto">
          <a:xfrm>
            <a:off x="4040188" y="4148138"/>
            <a:ext cx="73025" cy="71437"/>
          </a:xfrm>
          <a:prstGeom prst="ellipse">
            <a:avLst/>
          </a:prstGeom>
          <a:solidFill>
            <a:srgbClr val="00B8FF"/>
          </a:solidFill>
          <a:ln w="9525" algn="ctr">
            <a:solidFill>
              <a:schemeClr val="tx1"/>
            </a:solidFill>
            <a:round/>
            <a:headEnd/>
            <a:tailEnd/>
          </a:ln>
        </p:spPr>
        <p:txBody>
          <a:bodyPr/>
          <a:lstStyle/>
          <a:p>
            <a:endParaRPr lang="fr-FR"/>
          </a:p>
        </p:txBody>
      </p:sp>
      <p:sp>
        <p:nvSpPr>
          <p:cNvPr id="8218" name="Ellipse 29"/>
          <p:cNvSpPr>
            <a:spLocks noChangeArrowheads="1"/>
          </p:cNvSpPr>
          <p:nvPr/>
        </p:nvSpPr>
        <p:spPr bwMode="auto">
          <a:xfrm>
            <a:off x="4176713" y="3924300"/>
            <a:ext cx="71437" cy="71438"/>
          </a:xfrm>
          <a:prstGeom prst="ellipse">
            <a:avLst/>
          </a:prstGeom>
          <a:solidFill>
            <a:srgbClr val="00B8FF"/>
          </a:solidFill>
          <a:ln w="9525" algn="ctr">
            <a:solidFill>
              <a:schemeClr val="tx1"/>
            </a:solidFill>
            <a:round/>
            <a:headEnd/>
            <a:tailEnd/>
          </a:ln>
        </p:spPr>
        <p:txBody>
          <a:bodyPr/>
          <a:lstStyle/>
          <a:p>
            <a:endParaRPr lang="fr-FR"/>
          </a:p>
        </p:txBody>
      </p:sp>
      <p:sp>
        <p:nvSpPr>
          <p:cNvPr id="8219" name="Ellipse 30"/>
          <p:cNvSpPr>
            <a:spLocks noChangeArrowheads="1"/>
          </p:cNvSpPr>
          <p:nvPr/>
        </p:nvSpPr>
        <p:spPr bwMode="auto">
          <a:xfrm>
            <a:off x="4319588" y="40671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20" name="Ellipse 31"/>
          <p:cNvSpPr>
            <a:spLocks noChangeArrowheads="1"/>
          </p:cNvSpPr>
          <p:nvPr/>
        </p:nvSpPr>
        <p:spPr bwMode="auto">
          <a:xfrm>
            <a:off x="4535488" y="40671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21" name="Ellipse 32"/>
          <p:cNvSpPr>
            <a:spLocks noChangeArrowheads="1"/>
          </p:cNvSpPr>
          <p:nvPr/>
        </p:nvSpPr>
        <p:spPr bwMode="auto">
          <a:xfrm>
            <a:off x="4752975" y="40671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22" name="Ellipse 33"/>
          <p:cNvSpPr>
            <a:spLocks noChangeArrowheads="1"/>
          </p:cNvSpPr>
          <p:nvPr/>
        </p:nvSpPr>
        <p:spPr bwMode="auto">
          <a:xfrm>
            <a:off x="4535488" y="38512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23" name="Ellipse 34"/>
          <p:cNvSpPr>
            <a:spLocks noChangeArrowheads="1"/>
          </p:cNvSpPr>
          <p:nvPr/>
        </p:nvSpPr>
        <p:spPr bwMode="auto">
          <a:xfrm>
            <a:off x="4895850" y="3995738"/>
            <a:ext cx="73025" cy="71437"/>
          </a:xfrm>
          <a:prstGeom prst="ellipse">
            <a:avLst/>
          </a:prstGeom>
          <a:solidFill>
            <a:srgbClr val="00B8FF"/>
          </a:solidFill>
          <a:ln w="9525" algn="ctr">
            <a:solidFill>
              <a:schemeClr val="tx1"/>
            </a:solidFill>
            <a:round/>
            <a:headEnd/>
            <a:tailEnd/>
          </a:ln>
        </p:spPr>
        <p:txBody>
          <a:bodyPr/>
          <a:lstStyle/>
          <a:p>
            <a:endParaRPr lang="fr-FR"/>
          </a:p>
        </p:txBody>
      </p:sp>
      <p:sp>
        <p:nvSpPr>
          <p:cNvPr id="8224" name="Ellipse 35"/>
          <p:cNvSpPr>
            <a:spLocks noChangeArrowheads="1"/>
          </p:cNvSpPr>
          <p:nvPr/>
        </p:nvSpPr>
        <p:spPr bwMode="auto">
          <a:xfrm>
            <a:off x="4752975"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25" name="Ellipse 36"/>
          <p:cNvSpPr>
            <a:spLocks noChangeArrowheads="1"/>
          </p:cNvSpPr>
          <p:nvPr/>
        </p:nvSpPr>
        <p:spPr bwMode="auto">
          <a:xfrm>
            <a:off x="5111750" y="39243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26" name="Ellipse 37"/>
          <p:cNvSpPr>
            <a:spLocks noChangeArrowheads="1"/>
          </p:cNvSpPr>
          <p:nvPr/>
        </p:nvSpPr>
        <p:spPr bwMode="auto">
          <a:xfrm>
            <a:off x="5264150" y="40036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27" name="Ellipse 38"/>
          <p:cNvSpPr>
            <a:spLocks noChangeArrowheads="1"/>
          </p:cNvSpPr>
          <p:nvPr/>
        </p:nvSpPr>
        <p:spPr bwMode="auto">
          <a:xfrm>
            <a:off x="5400675"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28" name="Ellipse 39"/>
          <p:cNvSpPr>
            <a:spLocks noChangeArrowheads="1"/>
          </p:cNvSpPr>
          <p:nvPr/>
        </p:nvSpPr>
        <p:spPr bwMode="auto">
          <a:xfrm>
            <a:off x="5545138" y="40671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29" name="Ellipse 40"/>
          <p:cNvSpPr>
            <a:spLocks noChangeArrowheads="1"/>
          </p:cNvSpPr>
          <p:nvPr/>
        </p:nvSpPr>
        <p:spPr bwMode="auto">
          <a:xfrm>
            <a:off x="5761038" y="38512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30" name="Ellipse 41"/>
          <p:cNvSpPr>
            <a:spLocks noChangeArrowheads="1"/>
          </p:cNvSpPr>
          <p:nvPr/>
        </p:nvSpPr>
        <p:spPr bwMode="auto">
          <a:xfrm>
            <a:off x="5832475" y="40671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31" name="Ellipse 42"/>
          <p:cNvSpPr>
            <a:spLocks noChangeArrowheads="1"/>
          </p:cNvSpPr>
          <p:nvPr/>
        </p:nvSpPr>
        <p:spPr bwMode="auto">
          <a:xfrm>
            <a:off x="6048375"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32" name="Ellipse 43"/>
          <p:cNvSpPr>
            <a:spLocks noChangeArrowheads="1"/>
          </p:cNvSpPr>
          <p:nvPr/>
        </p:nvSpPr>
        <p:spPr bwMode="auto">
          <a:xfrm>
            <a:off x="6192838" y="3995738"/>
            <a:ext cx="71437" cy="71437"/>
          </a:xfrm>
          <a:prstGeom prst="ellipse">
            <a:avLst/>
          </a:prstGeom>
          <a:solidFill>
            <a:srgbClr val="00B8FF"/>
          </a:solidFill>
          <a:ln w="9525" algn="ctr">
            <a:solidFill>
              <a:schemeClr val="tx1"/>
            </a:solidFill>
            <a:round/>
            <a:headEnd/>
            <a:tailEnd/>
          </a:ln>
        </p:spPr>
        <p:txBody>
          <a:bodyPr/>
          <a:lstStyle/>
          <a:p>
            <a:endParaRPr lang="fr-FR"/>
          </a:p>
        </p:txBody>
      </p:sp>
      <p:sp>
        <p:nvSpPr>
          <p:cNvPr id="8233" name="Ellipse 44"/>
          <p:cNvSpPr>
            <a:spLocks noChangeArrowheads="1"/>
          </p:cNvSpPr>
          <p:nvPr/>
        </p:nvSpPr>
        <p:spPr bwMode="auto">
          <a:xfrm>
            <a:off x="6408738" y="38512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34" name="Ellipse 45"/>
          <p:cNvSpPr>
            <a:spLocks noChangeArrowheads="1"/>
          </p:cNvSpPr>
          <p:nvPr/>
        </p:nvSpPr>
        <p:spPr bwMode="auto">
          <a:xfrm>
            <a:off x="6553200" y="3995738"/>
            <a:ext cx="71438" cy="71437"/>
          </a:xfrm>
          <a:prstGeom prst="ellipse">
            <a:avLst/>
          </a:prstGeom>
          <a:solidFill>
            <a:srgbClr val="00B8FF"/>
          </a:solidFill>
          <a:ln w="9525" algn="ctr">
            <a:solidFill>
              <a:schemeClr val="tx1"/>
            </a:solidFill>
            <a:round/>
            <a:headEnd/>
            <a:tailEnd/>
          </a:ln>
        </p:spPr>
        <p:txBody>
          <a:bodyPr/>
          <a:lstStyle/>
          <a:p>
            <a:endParaRPr lang="fr-FR"/>
          </a:p>
        </p:txBody>
      </p:sp>
      <p:sp>
        <p:nvSpPr>
          <p:cNvPr id="8235" name="Ellipse 46"/>
          <p:cNvSpPr>
            <a:spLocks noChangeArrowheads="1"/>
          </p:cNvSpPr>
          <p:nvPr/>
        </p:nvSpPr>
        <p:spPr bwMode="auto">
          <a:xfrm>
            <a:off x="6769100" y="40671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36" name="Ellipse 47"/>
          <p:cNvSpPr>
            <a:spLocks noChangeArrowheads="1"/>
          </p:cNvSpPr>
          <p:nvPr/>
        </p:nvSpPr>
        <p:spPr bwMode="auto">
          <a:xfrm>
            <a:off x="6840538" y="38512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37" name="Ellipse 48"/>
          <p:cNvSpPr>
            <a:spLocks noChangeArrowheads="1"/>
          </p:cNvSpPr>
          <p:nvPr/>
        </p:nvSpPr>
        <p:spPr bwMode="auto">
          <a:xfrm>
            <a:off x="6985000" y="40671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38" name="Ellipse 49"/>
          <p:cNvSpPr>
            <a:spLocks noChangeArrowheads="1"/>
          </p:cNvSpPr>
          <p:nvPr/>
        </p:nvSpPr>
        <p:spPr bwMode="auto">
          <a:xfrm>
            <a:off x="7127875" y="38512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39" name="Ellipse 50"/>
          <p:cNvSpPr>
            <a:spLocks noChangeArrowheads="1"/>
          </p:cNvSpPr>
          <p:nvPr/>
        </p:nvSpPr>
        <p:spPr bwMode="auto">
          <a:xfrm>
            <a:off x="7272338" y="40671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40" name="Ellipse 51"/>
          <p:cNvSpPr>
            <a:spLocks noChangeArrowheads="1"/>
          </p:cNvSpPr>
          <p:nvPr/>
        </p:nvSpPr>
        <p:spPr bwMode="auto">
          <a:xfrm>
            <a:off x="7416800"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41" name="Ellipse 52"/>
          <p:cNvSpPr>
            <a:spLocks noChangeArrowheads="1"/>
          </p:cNvSpPr>
          <p:nvPr/>
        </p:nvSpPr>
        <p:spPr bwMode="auto">
          <a:xfrm>
            <a:off x="7488238" y="40671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42" name="Ellipse 53"/>
          <p:cNvSpPr>
            <a:spLocks noChangeArrowheads="1"/>
          </p:cNvSpPr>
          <p:nvPr/>
        </p:nvSpPr>
        <p:spPr bwMode="auto">
          <a:xfrm>
            <a:off x="7704138" y="3995738"/>
            <a:ext cx="73025" cy="71437"/>
          </a:xfrm>
          <a:prstGeom prst="ellipse">
            <a:avLst/>
          </a:prstGeom>
          <a:solidFill>
            <a:srgbClr val="00B8FF"/>
          </a:solidFill>
          <a:ln w="9525" algn="ctr">
            <a:solidFill>
              <a:schemeClr val="tx1"/>
            </a:solidFill>
            <a:round/>
            <a:headEnd/>
            <a:tailEnd/>
          </a:ln>
        </p:spPr>
        <p:txBody>
          <a:bodyPr/>
          <a:lstStyle/>
          <a:p>
            <a:endParaRPr lang="fr-FR"/>
          </a:p>
        </p:txBody>
      </p:sp>
      <p:sp>
        <p:nvSpPr>
          <p:cNvPr id="8243" name="Ellipse 54"/>
          <p:cNvSpPr>
            <a:spLocks noChangeArrowheads="1"/>
          </p:cNvSpPr>
          <p:nvPr/>
        </p:nvSpPr>
        <p:spPr bwMode="auto">
          <a:xfrm>
            <a:off x="7632700"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44" name="Ellipse 55"/>
          <p:cNvSpPr>
            <a:spLocks noChangeArrowheads="1"/>
          </p:cNvSpPr>
          <p:nvPr/>
        </p:nvSpPr>
        <p:spPr bwMode="auto">
          <a:xfrm>
            <a:off x="7920038" y="39243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45" name="Ellipse 56"/>
          <p:cNvSpPr>
            <a:spLocks noChangeArrowheads="1"/>
          </p:cNvSpPr>
          <p:nvPr/>
        </p:nvSpPr>
        <p:spPr bwMode="auto">
          <a:xfrm>
            <a:off x="7920038" y="40671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46" name="Ellipse 57"/>
          <p:cNvSpPr>
            <a:spLocks noChangeArrowheads="1"/>
          </p:cNvSpPr>
          <p:nvPr/>
        </p:nvSpPr>
        <p:spPr bwMode="auto">
          <a:xfrm>
            <a:off x="8064500" y="40671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47" name="Ellipse 58"/>
          <p:cNvSpPr>
            <a:spLocks noChangeArrowheads="1"/>
          </p:cNvSpPr>
          <p:nvPr/>
        </p:nvSpPr>
        <p:spPr bwMode="auto">
          <a:xfrm>
            <a:off x="8135938" y="38512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48" name="Ellipse 59"/>
          <p:cNvSpPr>
            <a:spLocks noChangeArrowheads="1"/>
          </p:cNvSpPr>
          <p:nvPr/>
        </p:nvSpPr>
        <p:spPr bwMode="auto">
          <a:xfrm>
            <a:off x="8353425" y="3995738"/>
            <a:ext cx="71438" cy="71437"/>
          </a:xfrm>
          <a:prstGeom prst="ellipse">
            <a:avLst/>
          </a:prstGeom>
          <a:solidFill>
            <a:srgbClr val="00B8FF"/>
          </a:solidFill>
          <a:ln w="9525" algn="ctr">
            <a:solidFill>
              <a:schemeClr val="tx1"/>
            </a:solidFill>
            <a:round/>
            <a:headEnd/>
            <a:tailEnd/>
          </a:ln>
        </p:spPr>
        <p:txBody>
          <a:bodyPr/>
          <a:lstStyle/>
          <a:p>
            <a:endParaRPr lang="fr-FR"/>
          </a:p>
        </p:txBody>
      </p:sp>
      <p:sp>
        <p:nvSpPr>
          <p:cNvPr id="8249" name="ZoneTexte 65"/>
          <p:cNvSpPr txBox="1">
            <a:spLocks noChangeArrowheads="1"/>
          </p:cNvSpPr>
          <p:nvPr/>
        </p:nvSpPr>
        <p:spPr bwMode="auto">
          <a:xfrm>
            <a:off x="1152525" y="4932363"/>
            <a:ext cx="1646238" cy="606425"/>
          </a:xfrm>
          <a:prstGeom prst="rect">
            <a:avLst/>
          </a:prstGeom>
          <a:noFill/>
          <a:ln w="9525">
            <a:noFill/>
            <a:miter lim="800000"/>
            <a:headEnd/>
            <a:tailEnd/>
          </a:ln>
        </p:spPr>
        <p:txBody>
          <a:bodyPr wrap="none">
            <a:spAutoFit/>
          </a:bodyPr>
          <a:lstStyle/>
          <a:p>
            <a:r>
              <a:rPr lang="fr-FR">
                <a:solidFill>
                  <a:schemeClr val="bg1"/>
                </a:solidFill>
              </a:rPr>
              <a:t>Biocide</a:t>
            </a:r>
          </a:p>
          <a:p>
            <a:r>
              <a:rPr lang="fr-FR">
                <a:solidFill>
                  <a:schemeClr val="bg1"/>
                </a:solidFill>
              </a:rPr>
              <a:t>Antimicrobien </a:t>
            </a:r>
          </a:p>
        </p:txBody>
      </p:sp>
      <p:cxnSp>
        <p:nvCxnSpPr>
          <p:cNvPr id="8250" name="Connecteur droit avec flèche 67"/>
          <p:cNvCxnSpPr>
            <a:cxnSpLocks noChangeShapeType="1"/>
          </p:cNvCxnSpPr>
          <p:nvPr/>
        </p:nvCxnSpPr>
        <p:spPr bwMode="auto">
          <a:xfrm rot="5400000" flipH="1" flipV="1">
            <a:off x="1799431" y="4067969"/>
            <a:ext cx="865188" cy="863600"/>
          </a:xfrm>
          <a:prstGeom prst="straightConnector1">
            <a:avLst/>
          </a:prstGeom>
          <a:noFill/>
          <a:ln w="19050" algn="ctr">
            <a:solidFill>
              <a:schemeClr val="bg1"/>
            </a:solidFill>
            <a:round/>
            <a:headEnd/>
            <a:tailEnd type="arrow" w="med" len="med"/>
          </a:ln>
        </p:spPr>
      </p:cxnSp>
      <p:sp>
        <p:nvSpPr>
          <p:cNvPr id="8251" name="ZoneTexte 69"/>
          <p:cNvSpPr txBox="1">
            <a:spLocks noChangeArrowheads="1"/>
          </p:cNvSpPr>
          <p:nvPr/>
        </p:nvSpPr>
        <p:spPr bwMode="auto">
          <a:xfrm>
            <a:off x="285750" y="1908175"/>
            <a:ext cx="2368550" cy="603250"/>
          </a:xfrm>
          <a:prstGeom prst="rect">
            <a:avLst/>
          </a:prstGeom>
          <a:noFill/>
          <a:ln w="9525">
            <a:noFill/>
            <a:miter lim="800000"/>
            <a:headEnd/>
            <a:tailEnd/>
          </a:ln>
        </p:spPr>
        <p:txBody>
          <a:bodyPr wrap="none">
            <a:spAutoFit/>
          </a:bodyPr>
          <a:lstStyle/>
          <a:p>
            <a:r>
              <a:rPr lang="fr-FR">
                <a:solidFill>
                  <a:schemeClr val="bg1"/>
                </a:solidFill>
              </a:rPr>
              <a:t>FILM HEXIS  AM030 </a:t>
            </a:r>
          </a:p>
          <a:p>
            <a:r>
              <a:rPr lang="fr-FR">
                <a:solidFill>
                  <a:schemeClr val="bg1"/>
                </a:solidFill>
              </a:rPr>
              <a:t>Antimicrobien </a:t>
            </a:r>
          </a:p>
        </p:txBody>
      </p:sp>
      <p:cxnSp>
        <p:nvCxnSpPr>
          <p:cNvPr id="8252" name="Connecteur droit avec flèche 71"/>
          <p:cNvCxnSpPr>
            <a:cxnSpLocks noChangeShapeType="1"/>
          </p:cNvCxnSpPr>
          <p:nvPr/>
        </p:nvCxnSpPr>
        <p:spPr bwMode="auto">
          <a:xfrm rot="16200000" flipH="1">
            <a:off x="1151731" y="2915444"/>
            <a:ext cx="1152525" cy="433388"/>
          </a:xfrm>
          <a:prstGeom prst="straightConnector1">
            <a:avLst/>
          </a:prstGeom>
          <a:noFill/>
          <a:ln w="19050" algn="ctr">
            <a:solidFill>
              <a:schemeClr val="bg1"/>
            </a:solidFill>
            <a:round/>
            <a:headEnd/>
            <a:tailEnd type="arrow" w="med" len="med"/>
          </a:ln>
        </p:spPr>
      </p:cxnSp>
      <p:sp>
        <p:nvSpPr>
          <p:cNvPr id="8253" name="Forme libre 72"/>
          <p:cNvSpPr>
            <a:spLocks/>
          </p:cNvSpPr>
          <p:nvPr/>
        </p:nvSpPr>
        <p:spPr bwMode="auto">
          <a:xfrm>
            <a:off x="4248150" y="3132138"/>
            <a:ext cx="481013" cy="320675"/>
          </a:xfrm>
          <a:custGeom>
            <a:avLst/>
            <a:gdLst>
              <a:gd name="T0" fmla="*/ 0 w 595115"/>
              <a:gd name="T1" fmla="*/ 20210 h 393540"/>
              <a:gd name="T2" fmla="*/ 0 w 595115"/>
              <a:gd name="T3" fmla="*/ 20210 h 393540"/>
              <a:gd name="T4" fmla="*/ 15347 w 595115"/>
              <a:gd name="T5" fmla="*/ 31233 h 393540"/>
              <a:gd name="T6" fmla="*/ 23874 w 595115"/>
              <a:gd name="T7" fmla="*/ 36745 h 393540"/>
              <a:gd name="T8" fmla="*/ 25579 w 595115"/>
              <a:gd name="T9" fmla="*/ 42256 h 393540"/>
              <a:gd name="T10" fmla="*/ 27285 w 595115"/>
              <a:gd name="T11" fmla="*/ 51442 h 393540"/>
              <a:gd name="T12" fmla="*/ 32400 w 595115"/>
              <a:gd name="T13" fmla="*/ 56954 h 393540"/>
              <a:gd name="T14" fmla="*/ 35811 w 595115"/>
              <a:gd name="T15" fmla="*/ 62465 h 393540"/>
              <a:gd name="T16" fmla="*/ 51159 w 595115"/>
              <a:gd name="T17" fmla="*/ 60628 h 393540"/>
              <a:gd name="T18" fmla="*/ 61390 w 595115"/>
              <a:gd name="T19" fmla="*/ 56954 h 393540"/>
              <a:gd name="T20" fmla="*/ 64801 w 595115"/>
              <a:gd name="T21" fmla="*/ 53279 h 393540"/>
              <a:gd name="T22" fmla="*/ 71622 w 595115"/>
              <a:gd name="T23" fmla="*/ 51442 h 393540"/>
              <a:gd name="T24" fmla="*/ 76739 w 595115"/>
              <a:gd name="T25" fmla="*/ 49605 h 393540"/>
              <a:gd name="T26" fmla="*/ 85264 w 595115"/>
              <a:gd name="T27" fmla="*/ 42256 h 393540"/>
              <a:gd name="T28" fmla="*/ 86970 w 595115"/>
              <a:gd name="T29" fmla="*/ 36745 h 393540"/>
              <a:gd name="T30" fmla="*/ 80150 w 595115"/>
              <a:gd name="T31" fmla="*/ 29396 h 393540"/>
              <a:gd name="T32" fmla="*/ 69917 w 595115"/>
              <a:gd name="T33" fmla="*/ 22047 h 393540"/>
              <a:gd name="T34" fmla="*/ 59685 w 595115"/>
              <a:gd name="T35" fmla="*/ 7349 h 393540"/>
              <a:gd name="T36" fmla="*/ 56275 w 595115"/>
              <a:gd name="T37" fmla="*/ 1837 h 393540"/>
              <a:gd name="T38" fmla="*/ 51159 w 595115"/>
              <a:gd name="T39" fmla="*/ 0 h 393540"/>
              <a:gd name="T40" fmla="*/ 35811 w 595115"/>
              <a:gd name="T41" fmla="*/ 3675 h 393540"/>
              <a:gd name="T42" fmla="*/ 32400 w 595115"/>
              <a:gd name="T43" fmla="*/ 9186 h 393540"/>
              <a:gd name="T44" fmla="*/ 27285 w 595115"/>
              <a:gd name="T45" fmla="*/ 11023 h 393540"/>
              <a:gd name="T46" fmla="*/ 6821 w 595115"/>
              <a:gd name="T47" fmla="*/ 12862 h 393540"/>
              <a:gd name="T48" fmla="*/ 0 w 595115"/>
              <a:gd name="T49" fmla="*/ 20210 h 3935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115"/>
              <a:gd name="T76" fmla="*/ 0 h 393540"/>
              <a:gd name="T77" fmla="*/ 595115 w 595115"/>
              <a:gd name="T78" fmla="*/ 393540 h 3935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115" h="393540">
                <a:moveTo>
                  <a:pt x="0" y="127322"/>
                </a:moveTo>
                <a:lnTo>
                  <a:pt x="0" y="127322"/>
                </a:lnTo>
                <a:cubicBezTo>
                  <a:pt x="34724" y="150471"/>
                  <a:pt x="68124" y="175742"/>
                  <a:pt x="104172" y="196770"/>
                </a:cubicBezTo>
                <a:cubicBezTo>
                  <a:pt x="176297" y="238843"/>
                  <a:pt x="106076" y="175526"/>
                  <a:pt x="162046" y="231494"/>
                </a:cubicBezTo>
                <a:cubicBezTo>
                  <a:pt x="165904" y="243069"/>
                  <a:pt x="170661" y="254382"/>
                  <a:pt x="173620" y="266218"/>
                </a:cubicBezTo>
                <a:cubicBezTo>
                  <a:pt x="178391" y="285304"/>
                  <a:pt x="176397" y="306496"/>
                  <a:pt x="185195" y="324092"/>
                </a:cubicBezTo>
                <a:cubicBezTo>
                  <a:pt x="192515" y="338733"/>
                  <a:pt x="209440" y="346241"/>
                  <a:pt x="219919" y="358816"/>
                </a:cubicBezTo>
                <a:cubicBezTo>
                  <a:pt x="228825" y="369503"/>
                  <a:pt x="235352" y="381965"/>
                  <a:pt x="243068" y="393540"/>
                </a:cubicBezTo>
                <a:cubicBezTo>
                  <a:pt x="277792" y="389682"/>
                  <a:pt x="312981" y="388817"/>
                  <a:pt x="347240" y="381965"/>
                </a:cubicBezTo>
                <a:cubicBezTo>
                  <a:pt x="371168" y="377179"/>
                  <a:pt x="416689" y="358816"/>
                  <a:pt x="416689" y="358816"/>
                </a:cubicBezTo>
                <a:cubicBezTo>
                  <a:pt x="424405" y="351099"/>
                  <a:pt x="430077" y="340546"/>
                  <a:pt x="439838" y="335666"/>
                </a:cubicBezTo>
                <a:cubicBezTo>
                  <a:pt x="454066" y="328552"/>
                  <a:pt x="470841" y="328462"/>
                  <a:pt x="486137" y="324092"/>
                </a:cubicBezTo>
                <a:cubicBezTo>
                  <a:pt x="497868" y="320740"/>
                  <a:pt x="509948" y="317973"/>
                  <a:pt x="520861" y="312517"/>
                </a:cubicBezTo>
                <a:cubicBezTo>
                  <a:pt x="550066" y="297915"/>
                  <a:pt x="557201" y="287752"/>
                  <a:pt x="578734" y="266218"/>
                </a:cubicBezTo>
                <a:cubicBezTo>
                  <a:pt x="582592" y="254643"/>
                  <a:pt x="595115" y="242708"/>
                  <a:pt x="590309" y="231494"/>
                </a:cubicBezTo>
                <a:cubicBezTo>
                  <a:pt x="581712" y="211433"/>
                  <a:pt x="559443" y="200628"/>
                  <a:pt x="544010" y="185195"/>
                </a:cubicBezTo>
                <a:cubicBezTo>
                  <a:pt x="500659" y="141844"/>
                  <a:pt x="524815" y="155647"/>
                  <a:pt x="474562" y="138897"/>
                </a:cubicBezTo>
                <a:cubicBezTo>
                  <a:pt x="451413" y="108031"/>
                  <a:pt x="426515" y="78402"/>
                  <a:pt x="405114" y="46299"/>
                </a:cubicBezTo>
                <a:cubicBezTo>
                  <a:pt x="397398" y="34724"/>
                  <a:pt x="392828" y="20265"/>
                  <a:pt x="381965" y="11575"/>
                </a:cubicBezTo>
                <a:cubicBezTo>
                  <a:pt x="372438" y="3953"/>
                  <a:pt x="358815" y="3858"/>
                  <a:pt x="347240" y="0"/>
                </a:cubicBezTo>
                <a:cubicBezTo>
                  <a:pt x="346528" y="119"/>
                  <a:pt x="258065" y="11152"/>
                  <a:pt x="243068" y="23150"/>
                </a:cubicBezTo>
                <a:cubicBezTo>
                  <a:pt x="232205" y="31840"/>
                  <a:pt x="230782" y="49184"/>
                  <a:pt x="219919" y="57874"/>
                </a:cubicBezTo>
                <a:cubicBezTo>
                  <a:pt x="210392" y="65496"/>
                  <a:pt x="197289" y="67837"/>
                  <a:pt x="185195" y="69449"/>
                </a:cubicBezTo>
                <a:cubicBezTo>
                  <a:pt x="139143" y="75589"/>
                  <a:pt x="92598" y="77165"/>
                  <a:pt x="46299" y="81023"/>
                </a:cubicBezTo>
                <a:cubicBezTo>
                  <a:pt x="33504" y="119407"/>
                  <a:pt x="7716" y="119606"/>
                  <a:pt x="0" y="127322"/>
                </a:cubicBezTo>
                <a:close/>
              </a:path>
            </a:pathLst>
          </a:custGeom>
          <a:solidFill>
            <a:srgbClr val="FF0000"/>
          </a:solidFill>
          <a:ln w="19050" cap="flat" cmpd="sng" algn="ctr">
            <a:solidFill>
              <a:srgbClr val="FF0000"/>
            </a:solidFill>
            <a:prstDash val="solid"/>
            <a:round/>
            <a:headEnd type="none" w="med" len="med"/>
            <a:tailEnd type="none" w="med" len="med"/>
          </a:ln>
        </p:spPr>
        <p:txBody>
          <a:bodyPr/>
          <a:lstStyle/>
          <a:p>
            <a:endParaRPr lang="fr-FR"/>
          </a:p>
        </p:txBody>
      </p:sp>
      <p:sp>
        <p:nvSpPr>
          <p:cNvPr id="8254" name="Ellipse 74"/>
          <p:cNvSpPr>
            <a:spLocks noChangeArrowheads="1"/>
          </p:cNvSpPr>
          <p:nvPr/>
        </p:nvSpPr>
        <p:spPr bwMode="auto">
          <a:xfrm>
            <a:off x="4471988" y="4140200"/>
            <a:ext cx="73025" cy="71438"/>
          </a:xfrm>
          <a:prstGeom prst="ellipse">
            <a:avLst/>
          </a:prstGeom>
          <a:solidFill>
            <a:srgbClr val="00B8FF"/>
          </a:solidFill>
          <a:ln w="9525" algn="ctr">
            <a:solidFill>
              <a:schemeClr val="tx1"/>
            </a:solidFill>
            <a:round/>
            <a:headEnd/>
            <a:tailEnd/>
          </a:ln>
        </p:spPr>
        <p:txBody>
          <a:bodyPr/>
          <a:lstStyle/>
          <a:p>
            <a:endParaRPr lang="fr-FR"/>
          </a:p>
        </p:txBody>
      </p:sp>
      <p:sp>
        <p:nvSpPr>
          <p:cNvPr id="8255" name="Ellipse 88"/>
          <p:cNvSpPr>
            <a:spLocks noChangeArrowheads="1"/>
          </p:cNvSpPr>
          <p:nvPr/>
        </p:nvSpPr>
        <p:spPr bwMode="auto">
          <a:xfrm>
            <a:off x="5761038" y="36353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56" name="Ellipse 89"/>
          <p:cNvSpPr>
            <a:spLocks noChangeArrowheads="1"/>
          </p:cNvSpPr>
          <p:nvPr/>
        </p:nvSpPr>
        <p:spPr bwMode="auto">
          <a:xfrm>
            <a:off x="6840538" y="3563938"/>
            <a:ext cx="71437" cy="71437"/>
          </a:xfrm>
          <a:prstGeom prst="ellipse">
            <a:avLst/>
          </a:prstGeom>
          <a:solidFill>
            <a:srgbClr val="00B8FF"/>
          </a:solidFill>
          <a:ln w="9525" algn="ctr">
            <a:solidFill>
              <a:schemeClr val="tx1"/>
            </a:solidFill>
            <a:round/>
            <a:headEnd/>
            <a:tailEnd/>
          </a:ln>
        </p:spPr>
        <p:txBody>
          <a:bodyPr/>
          <a:lstStyle/>
          <a:p>
            <a:endParaRPr lang="fr-FR"/>
          </a:p>
        </p:txBody>
      </p:sp>
      <p:sp>
        <p:nvSpPr>
          <p:cNvPr id="8257" name="Ellipse 90"/>
          <p:cNvSpPr>
            <a:spLocks noChangeArrowheads="1"/>
          </p:cNvSpPr>
          <p:nvPr/>
        </p:nvSpPr>
        <p:spPr bwMode="auto">
          <a:xfrm>
            <a:off x="6769100" y="3644900"/>
            <a:ext cx="71438" cy="71438"/>
          </a:xfrm>
          <a:prstGeom prst="ellipse">
            <a:avLst/>
          </a:prstGeom>
          <a:solidFill>
            <a:srgbClr val="00B8FF"/>
          </a:solidFill>
          <a:ln w="9525" algn="ctr">
            <a:solidFill>
              <a:schemeClr val="tx1"/>
            </a:solidFill>
            <a:round/>
            <a:headEnd/>
            <a:tailEnd/>
          </a:ln>
        </p:spPr>
        <p:txBody>
          <a:bodyPr/>
          <a:lstStyle/>
          <a:p>
            <a:endParaRPr lang="fr-FR"/>
          </a:p>
        </p:txBody>
      </p:sp>
      <p:cxnSp>
        <p:nvCxnSpPr>
          <p:cNvPr id="8258" name="Connecteur droit avec flèche 95"/>
          <p:cNvCxnSpPr>
            <a:cxnSpLocks noChangeShapeType="1"/>
          </p:cNvCxnSpPr>
          <p:nvPr/>
        </p:nvCxnSpPr>
        <p:spPr bwMode="auto">
          <a:xfrm rot="5400000">
            <a:off x="4283869" y="2591594"/>
            <a:ext cx="647700" cy="144462"/>
          </a:xfrm>
          <a:prstGeom prst="straightConnector1">
            <a:avLst/>
          </a:prstGeom>
          <a:noFill/>
          <a:ln w="12700" algn="ctr">
            <a:solidFill>
              <a:srgbClr val="FF0000"/>
            </a:solidFill>
            <a:round/>
            <a:headEnd/>
            <a:tailEnd type="arrow" w="med" len="med"/>
          </a:ln>
        </p:spPr>
      </p:cxnSp>
      <p:sp>
        <p:nvSpPr>
          <p:cNvPr id="8259" name="ZoneTexte 99"/>
          <p:cNvSpPr txBox="1">
            <a:spLocks noChangeArrowheads="1"/>
          </p:cNvSpPr>
          <p:nvPr/>
        </p:nvSpPr>
        <p:spPr bwMode="auto">
          <a:xfrm>
            <a:off x="4103688" y="1692275"/>
            <a:ext cx="3422650" cy="603250"/>
          </a:xfrm>
          <a:prstGeom prst="rect">
            <a:avLst/>
          </a:prstGeom>
          <a:noFill/>
          <a:ln w="9525">
            <a:noFill/>
            <a:miter lim="800000"/>
            <a:headEnd/>
            <a:tailEnd/>
          </a:ln>
        </p:spPr>
        <p:txBody>
          <a:bodyPr wrap="none">
            <a:spAutoFit/>
          </a:bodyPr>
          <a:lstStyle/>
          <a:p>
            <a:r>
              <a:rPr lang="fr-FR">
                <a:solidFill>
                  <a:srgbClr val="FF0000"/>
                </a:solidFill>
              </a:rPr>
              <a:t>Bactéries: Staphylocoque doré, </a:t>
            </a:r>
            <a:br>
              <a:rPr lang="fr-FR">
                <a:solidFill>
                  <a:srgbClr val="FF0000"/>
                </a:solidFill>
              </a:rPr>
            </a:br>
            <a:r>
              <a:rPr lang="fr-FR">
                <a:solidFill>
                  <a:srgbClr val="FF0000"/>
                </a:solidFill>
              </a:rPr>
              <a:t>E.coli, SARM,…   </a:t>
            </a:r>
          </a:p>
        </p:txBody>
      </p:sp>
      <p:cxnSp>
        <p:nvCxnSpPr>
          <p:cNvPr id="8260" name="Connecteur droit avec flèche 102"/>
          <p:cNvCxnSpPr>
            <a:cxnSpLocks noChangeShapeType="1"/>
          </p:cNvCxnSpPr>
          <p:nvPr/>
        </p:nvCxnSpPr>
        <p:spPr bwMode="auto">
          <a:xfrm rot="5400000" flipH="1" flipV="1">
            <a:off x="5233988" y="3729037"/>
            <a:ext cx="344488" cy="157163"/>
          </a:xfrm>
          <a:prstGeom prst="straightConnector1">
            <a:avLst/>
          </a:prstGeom>
          <a:noFill/>
          <a:ln w="12700" algn="ctr">
            <a:solidFill>
              <a:schemeClr val="bg1"/>
            </a:solidFill>
            <a:round/>
            <a:headEnd/>
            <a:tailEnd type="arrow" w="med" len="med"/>
          </a:ln>
        </p:spPr>
      </p:cxnSp>
      <p:cxnSp>
        <p:nvCxnSpPr>
          <p:cNvPr id="8261" name="Connecteur droit avec flèche 106"/>
          <p:cNvCxnSpPr>
            <a:cxnSpLocks noChangeShapeType="1"/>
          </p:cNvCxnSpPr>
          <p:nvPr/>
        </p:nvCxnSpPr>
        <p:spPr bwMode="auto">
          <a:xfrm rot="5400000" flipH="1" flipV="1">
            <a:off x="5515769" y="3917157"/>
            <a:ext cx="287337" cy="12700"/>
          </a:xfrm>
          <a:prstGeom prst="straightConnector1">
            <a:avLst/>
          </a:prstGeom>
          <a:noFill/>
          <a:ln w="12700" algn="ctr">
            <a:solidFill>
              <a:schemeClr val="bg1"/>
            </a:solidFill>
            <a:round/>
            <a:headEnd/>
            <a:tailEnd type="arrow" w="med" len="med"/>
          </a:ln>
        </p:spPr>
      </p:cxnSp>
      <p:cxnSp>
        <p:nvCxnSpPr>
          <p:cNvPr id="8262" name="Connecteur droit avec flèche 108"/>
          <p:cNvCxnSpPr>
            <a:cxnSpLocks noChangeShapeType="1"/>
          </p:cNvCxnSpPr>
          <p:nvPr/>
        </p:nvCxnSpPr>
        <p:spPr bwMode="auto">
          <a:xfrm rot="16200000" flipV="1">
            <a:off x="5803106" y="3821907"/>
            <a:ext cx="358775" cy="131762"/>
          </a:xfrm>
          <a:prstGeom prst="straightConnector1">
            <a:avLst/>
          </a:prstGeom>
          <a:noFill/>
          <a:ln w="12700" algn="ctr">
            <a:solidFill>
              <a:schemeClr val="bg1"/>
            </a:solidFill>
            <a:round/>
            <a:headEnd/>
            <a:tailEnd type="arrow" w="med" len="med"/>
          </a:ln>
        </p:spPr>
      </p:cxnSp>
      <p:sp>
        <p:nvSpPr>
          <p:cNvPr id="8263" name="ZoneTexte 110"/>
          <p:cNvSpPr txBox="1">
            <a:spLocks noChangeArrowheads="1"/>
          </p:cNvSpPr>
          <p:nvPr/>
        </p:nvSpPr>
        <p:spPr bwMode="auto">
          <a:xfrm>
            <a:off x="5184775" y="3348038"/>
            <a:ext cx="233363" cy="292100"/>
          </a:xfrm>
          <a:prstGeom prst="rect">
            <a:avLst/>
          </a:prstGeom>
          <a:noFill/>
          <a:ln w="9525">
            <a:noFill/>
            <a:miter lim="800000"/>
            <a:headEnd/>
            <a:tailEnd/>
          </a:ln>
        </p:spPr>
        <p:txBody>
          <a:bodyPr wrap="none">
            <a:spAutoFit/>
          </a:bodyPr>
          <a:lstStyle/>
          <a:p>
            <a:r>
              <a:rPr lang="fr-FR" sz="1400">
                <a:solidFill>
                  <a:schemeClr val="bg1"/>
                </a:solidFill>
              </a:rPr>
              <a:t> </a:t>
            </a:r>
          </a:p>
        </p:txBody>
      </p:sp>
      <p:sp>
        <p:nvSpPr>
          <p:cNvPr id="8264" name="ZoneTexte 112"/>
          <p:cNvSpPr txBox="1">
            <a:spLocks noChangeArrowheads="1"/>
          </p:cNvSpPr>
          <p:nvPr/>
        </p:nvSpPr>
        <p:spPr bwMode="auto">
          <a:xfrm>
            <a:off x="6264275" y="3419475"/>
            <a:ext cx="234950" cy="293688"/>
          </a:xfrm>
          <a:prstGeom prst="rect">
            <a:avLst/>
          </a:prstGeom>
          <a:noFill/>
          <a:ln w="9525">
            <a:noFill/>
            <a:miter lim="800000"/>
            <a:headEnd/>
            <a:tailEnd/>
          </a:ln>
        </p:spPr>
        <p:txBody>
          <a:bodyPr wrap="none">
            <a:spAutoFit/>
          </a:bodyPr>
          <a:lstStyle/>
          <a:p>
            <a:r>
              <a:rPr lang="fr-FR" sz="1400">
                <a:solidFill>
                  <a:schemeClr val="bg1"/>
                </a:solidFill>
              </a:rPr>
              <a:t> </a:t>
            </a:r>
          </a:p>
        </p:txBody>
      </p:sp>
      <p:sp>
        <p:nvSpPr>
          <p:cNvPr id="8265" name="Rectangle 3"/>
          <p:cNvSpPr>
            <a:spLocks noChangeArrowheads="1"/>
          </p:cNvSpPr>
          <p:nvPr/>
        </p:nvSpPr>
        <p:spPr bwMode="auto">
          <a:xfrm>
            <a:off x="431800" y="466725"/>
            <a:ext cx="7993063" cy="431800"/>
          </a:xfrm>
          <a:prstGeom prst="rect">
            <a:avLst/>
          </a:prstGeom>
          <a:noFill/>
          <a:ln w="9525">
            <a:noFill/>
            <a:miter lim="800000"/>
            <a:headEnd/>
            <a:tailEnd/>
          </a:ln>
        </p:spPr>
        <p:txBody>
          <a:bodyPr>
            <a:spAutoFit/>
          </a:bodyPr>
          <a:lstStyle/>
          <a:p>
            <a:r>
              <a:rPr lang="en-US" sz="2400" b="1">
                <a:solidFill>
                  <a:schemeClr val="bg1"/>
                </a:solidFill>
              </a:rPr>
              <a:t>FILM HEXIS</a:t>
            </a:r>
            <a:r>
              <a:rPr lang="en-US"/>
              <a:t> </a:t>
            </a:r>
            <a:r>
              <a:rPr lang="en-US" sz="2400" b="1">
                <a:solidFill>
                  <a:schemeClr val="bg1"/>
                </a:solidFill>
              </a:rPr>
              <a:t>AM030: </a:t>
            </a:r>
            <a:r>
              <a:rPr lang="fr-FR" sz="2400" b="1">
                <a:solidFill>
                  <a:schemeClr val="bg1"/>
                </a:solidFill>
              </a:rPr>
              <a:t>Principe</a:t>
            </a:r>
            <a:r>
              <a:rPr lang="en-US" sz="2400" b="1">
                <a:solidFill>
                  <a:schemeClr val="bg1"/>
                </a:solidFill>
              </a:rPr>
              <a:t>  </a:t>
            </a:r>
          </a:p>
        </p:txBody>
      </p:sp>
      <p:sp>
        <p:nvSpPr>
          <p:cNvPr id="8266" name="ZoneTexte 115"/>
          <p:cNvSpPr txBox="1">
            <a:spLocks noChangeArrowheads="1"/>
          </p:cNvSpPr>
          <p:nvPr/>
        </p:nvSpPr>
        <p:spPr bwMode="auto">
          <a:xfrm>
            <a:off x="4032250" y="4572000"/>
            <a:ext cx="5921375" cy="1938338"/>
          </a:xfrm>
          <a:prstGeom prst="rect">
            <a:avLst/>
          </a:prstGeom>
          <a:noFill/>
          <a:ln w="9525">
            <a:noFill/>
            <a:miter lim="800000"/>
            <a:headEnd/>
            <a:tailEnd/>
          </a:ln>
        </p:spPr>
        <p:txBody>
          <a:bodyPr wrap="none">
            <a:spAutoFit/>
          </a:bodyPr>
          <a:lstStyle/>
          <a:p>
            <a:pPr marL="342900" indent="-342900">
              <a:lnSpc>
                <a:spcPct val="150000"/>
              </a:lnSpc>
            </a:pPr>
            <a:r>
              <a:rPr lang="fr-FR" sz="1600">
                <a:solidFill>
                  <a:schemeClr val="bg1"/>
                </a:solidFill>
              </a:rPr>
              <a:t>1. La surface du film est souillée par des bactéries de type</a:t>
            </a:r>
          </a:p>
          <a:p>
            <a:pPr marL="342900" indent="-342900">
              <a:lnSpc>
                <a:spcPct val="150000"/>
              </a:lnSpc>
            </a:pPr>
            <a:r>
              <a:rPr lang="fr-FR" sz="1600">
                <a:solidFill>
                  <a:schemeClr val="bg1"/>
                </a:solidFill>
              </a:rPr>
              <a:t>Staphylocoque doré, E.coli, SARM.</a:t>
            </a:r>
          </a:p>
          <a:p>
            <a:pPr marL="342900" indent="-342900">
              <a:lnSpc>
                <a:spcPct val="150000"/>
              </a:lnSpc>
            </a:pPr>
            <a:r>
              <a:rPr lang="fr-FR" sz="1600">
                <a:solidFill>
                  <a:schemeClr val="bg1"/>
                </a:solidFill>
              </a:rPr>
              <a:t>2. Les substances biocides agissent sur les bactéries. </a:t>
            </a:r>
          </a:p>
          <a:p>
            <a:pPr marL="342900" indent="-342900">
              <a:lnSpc>
                <a:spcPct val="150000"/>
              </a:lnSpc>
            </a:pPr>
            <a:r>
              <a:rPr lang="fr-FR" sz="1600">
                <a:solidFill>
                  <a:schemeClr val="bg1"/>
                </a:solidFill>
              </a:rPr>
              <a:t>3. La croissance et la reproduction des bactéries sont inhibées.</a:t>
            </a:r>
          </a:p>
          <a:p>
            <a:pPr marL="342900" indent="-342900">
              <a:lnSpc>
                <a:spcPct val="150000"/>
              </a:lnSpc>
            </a:pPr>
            <a:r>
              <a:rPr lang="fr-FR" sz="1600">
                <a:solidFill>
                  <a:schemeClr val="bg1"/>
                </a:solidFill>
              </a:rPr>
              <a:t>4. Les bactéries sont neutralisées et ne se reproduisent plus. </a:t>
            </a:r>
          </a:p>
        </p:txBody>
      </p:sp>
      <p:sp>
        <p:nvSpPr>
          <p:cNvPr id="8267" name="Ellipse 116"/>
          <p:cNvSpPr>
            <a:spLocks noChangeArrowheads="1"/>
          </p:cNvSpPr>
          <p:nvPr/>
        </p:nvSpPr>
        <p:spPr bwMode="auto">
          <a:xfrm>
            <a:off x="4319588" y="3779838"/>
            <a:ext cx="71437" cy="71437"/>
          </a:xfrm>
          <a:prstGeom prst="ellipse">
            <a:avLst/>
          </a:prstGeom>
          <a:solidFill>
            <a:srgbClr val="00B8FF"/>
          </a:solidFill>
          <a:ln w="9525" algn="ctr">
            <a:solidFill>
              <a:schemeClr val="tx1"/>
            </a:solidFill>
            <a:round/>
            <a:headEnd/>
            <a:tailEnd/>
          </a:ln>
        </p:spPr>
        <p:txBody>
          <a:bodyPr/>
          <a:lstStyle/>
          <a:p>
            <a:endParaRPr lang="fr-FR"/>
          </a:p>
        </p:txBody>
      </p:sp>
      <p:sp>
        <p:nvSpPr>
          <p:cNvPr id="8268" name="Ellipse 117"/>
          <p:cNvSpPr>
            <a:spLocks noChangeArrowheads="1"/>
          </p:cNvSpPr>
          <p:nvPr/>
        </p:nvSpPr>
        <p:spPr bwMode="auto">
          <a:xfrm>
            <a:off x="3168650" y="3779838"/>
            <a:ext cx="71438" cy="71437"/>
          </a:xfrm>
          <a:prstGeom prst="ellipse">
            <a:avLst/>
          </a:prstGeom>
          <a:solidFill>
            <a:srgbClr val="00B8FF"/>
          </a:solidFill>
          <a:ln w="9525" algn="ctr">
            <a:solidFill>
              <a:schemeClr val="tx1"/>
            </a:solidFill>
            <a:round/>
            <a:headEnd/>
            <a:tailEnd/>
          </a:ln>
        </p:spPr>
        <p:txBody>
          <a:bodyPr/>
          <a:lstStyle/>
          <a:p>
            <a:endParaRPr lang="fr-FR"/>
          </a:p>
        </p:txBody>
      </p:sp>
      <p:sp>
        <p:nvSpPr>
          <p:cNvPr id="8269" name="Ellipse 118"/>
          <p:cNvSpPr>
            <a:spLocks noChangeArrowheads="1"/>
          </p:cNvSpPr>
          <p:nvPr/>
        </p:nvSpPr>
        <p:spPr bwMode="auto">
          <a:xfrm>
            <a:off x="4968875" y="38512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70" name="Ellipse 119"/>
          <p:cNvSpPr>
            <a:spLocks noChangeArrowheads="1"/>
          </p:cNvSpPr>
          <p:nvPr/>
        </p:nvSpPr>
        <p:spPr bwMode="auto">
          <a:xfrm>
            <a:off x="2016125" y="3851275"/>
            <a:ext cx="71438" cy="73025"/>
          </a:xfrm>
          <a:prstGeom prst="ellipse">
            <a:avLst/>
          </a:prstGeom>
          <a:solidFill>
            <a:srgbClr val="00B8FF"/>
          </a:solidFill>
          <a:ln w="9525" algn="ctr">
            <a:solidFill>
              <a:schemeClr val="tx1"/>
            </a:solidFill>
            <a:round/>
            <a:headEnd/>
            <a:tailEnd/>
          </a:ln>
        </p:spPr>
        <p:txBody>
          <a:bodyPr/>
          <a:lstStyle/>
          <a:p>
            <a:endParaRPr lang="fr-FR"/>
          </a:p>
        </p:txBody>
      </p:sp>
      <p:sp>
        <p:nvSpPr>
          <p:cNvPr id="8271" name="Ellipse 120"/>
          <p:cNvSpPr>
            <a:spLocks noChangeArrowheads="1"/>
          </p:cNvSpPr>
          <p:nvPr/>
        </p:nvSpPr>
        <p:spPr bwMode="auto">
          <a:xfrm>
            <a:off x="2592388" y="3779838"/>
            <a:ext cx="73025" cy="71437"/>
          </a:xfrm>
          <a:prstGeom prst="ellipse">
            <a:avLst/>
          </a:prstGeom>
          <a:solidFill>
            <a:srgbClr val="00B8FF"/>
          </a:solidFill>
          <a:ln w="9525" algn="ctr">
            <a:solidFill>
              <a:schemeClr val="tx1"/>
            </a:solidFill>
            <a:round/>
            <a:headEnd/>
            <a:tailEnd/>
          </a:ln>
        </p:spPr>
        <p:txBody>
          <a:bodyPr/>
          <a:lstStyle/>
          <a:p>
            <a:endParaRPr lang="fr-FR"/>
          </a:p>
        </p:txBody>
      </p:sp>
      <p:sp>
        <p:nvSpPr>
          <p:cNvPr id="8272" name="Ellipse 121"/>
          <p:cNvSpPr>
            <a:spLocks noChangeArrowheads="1"/>
          </p:cNvSpPr>
          <p:nvPr/>
        </p:nvSpPr>
        <p:spPr bwMode="auto">
          <a:xfrm>
            <a:off x="3887788" y="3851275"/>
            <a:ext cx="71437" cy="73025"/>
          </a:xfrm>
          <a:prstGeom prst="ellipse">
            <a:avLst/>
          </a:prstGeom>
          <a:solidFill>
            <a:srgbClr val="00B8FF"/>
          </a:solidFill>
          <a:ln w="9525" algn="ctr">
            <a:solidFill>
              <a:schemeClr val="tx1"/>
            </a:solidFill>
            <a:round/>
            <a:headEnd/>
            <a:tailEnd/>
          </a:ln>
        </p:spPr>
        <p:txBody>
          <a:bodyPr/>
          <a:lstStyle/>
          <a:p>
            <a:endParaRPr lang="fr-FR"/>
          </a:p>
        </p:txBody>
      </p:sp>
      <p:sp>
        <p:nvSpPr>
          <p:cNvPr id="8273" name="Ellipse 122"/>
          <p:cNvSpPr>
            <a:spLocks noChangeArrowheads="1"/>
          </p:cNvSpPr>
          <p:nvPr/>
        </p:nvSpPr>
        <p:spPr bwMode="auto">
          <a:xfrm>
            <a:off x="6408738" y="4067175"/>
            <a:ext cx="71437" cy="71438"/>
          </a:xfrm>
          <a:prstGeom prst="ellipse">
            <a:avLst/>
          </a:prstGeom>
          <a:solidFill>
            <a:srgbClr val="00B8FF"/>
          </a:solidFill>
          <a:ln w="9525" algn="ctr">
            <a:solidFill>
              <a:schemeClr val="tx1"/>
            </a:solidFill>
            <a:round/>
            <a:headEnd/>
            <a:tailEnd/>
          </a:ln>
        </p:spPr>
        <p:txBody>
          <a:bodyPr/>
          <a:lstStyle/>
          <a:p>
            <a:endParaRPr lang="fr-FR"/>
          </a:p>
        </p:txBody>
      </p:sp>
      <p:sp>
        <p:nvSpPr>
          <p:cNvPr id="8274" name="Ellipse 123"/>
          <p:cNvSpPr>
            <a:spLocks noChangeArrowheads="1"/>
          </p:cNvSpPr>
          <p:nvPr/>
        </p:nvSpPr>
        <p:spPr bwMode="auto">
          <a:xfrm>
            <a:off x="7272338" y="3924300"/>
            <a:ext cx="71437" cy="73025"/>
          </a:xfrm>
          <a:prstGeom prst="ellipse">
            <a:avLst/>
          </a:prstGeom>
          <a:solidFill>
            <a:srgbClr val="00B8FF"/>
          </a:solidFill>
          <a:ln w="9525" algn="ctr">
            <a:solidFill>
              <a:schemeClr val="tx1"/>
            </a:solidFill>
            <a:round/>
            <a:headEnd/>
            <a:tailEnd/>
          </a:ln>
        </p:spPr>
        <p:txBody>
          <a:bodyPr/>
          <a:lstStyle/>
          <a:p>
            <a:endParaRPr lang="fr-FR"/>
          </a:p>
        </p:txBody>
      </p:sp>
      <p:grpSp>
        <p:nvGrpSpPr>
          <p:cNvPr id="2" name="Groupe 126"/>
          <p:cNvGrpSpPr>
            <a:grpSpLocks/>
          </p:cNvGrpSpPr>
          <p:nvPr/>
        </p:nvGrpSpPr>
        <p:grpSpPr bwMode="auto">
          <a:xfrm>
            <a:off x="5184775" y="3416300"/>
            <a:ext cx="333375" cy="292100"/>
            <a:chOff x="5184328" y="3347789"/>
            <a:chExt cx="333746" cy="292709"/>
          </a:xfrm>
        </p:grpSpPr>
        <p:sp>
          <p:nvSpPr>
            <p:cNvPr id="8296" name="ZoneTexte 111"/>
            <p:cNvSpPr txBox="1">
              <a:spLocks noChangeArrowheads="1"/>
            </p:cNvSpPr>
            <p:nvPr/>
          </p:nvSpPr>
          <p:spPr bwMode="auto">
            <a:xfrm>
              <a:off x="5184328" y="3347789"/>
              <a:ext cx="333746" cy="292709"/>
            </a:xfrm>
            <a:prstGeom prst="rect">
              <a:avLst/>
            </a:prstGeom>
            <a:noFill/>
            <a:ln w="9525">
              <a:noFill/>
              <a:miter lim="800000"/>
              <a:headEnd/>
              <a:tailEnd/>
            </a:ln>
          </p:spPr>
          <p:txBody>
            <a:bodyPr wrap="none">
              <a:spAutoFit/>
            </a:bodyPr>
            <a:lstStyle/>
            <a:p>
              <a:r>
                <a:rPr lang="fr-FR" sz="1400">
                  <a:solidFill>
                    <a:schemeClr val="bg1"/>
                  </a:solidFill>
                </a:rPr>
                <a:t>2 </a:t>
              </a:r>
            </a:p>
          </p:txBody>
        </p:sp>
        <p:sp>
          <p:nvSpPr>
            <p:cNvPr id="8297" name="Ellipse 124"/>
            <p:cNvSpPr>
              <a:spLocks noChangeArrowheads="1"/>
            </p:cNvSpPr>
            <p:nvPr/>
          </p:nvSpPr>
          <p:spPr bwMode="auto">
            <a:xfrm>
              <a:off x="5207726" y="3347789"/>
              <a:ext cx="216024" cy="288032"/>
            </a:xfrm>
            <a:prstGeom prst="ellipse">
              <a:avLst/>
            </a:prstGeom>
            <a:noFill/>
            <a:ln w="12700" algn="ctr">
              <a:solidFill>
                <a:schemeClr val="bg1"/>
              </a:solidFill>
              <a:round/>
              <a:headEnd/>
              <a:tailEnd/>
            </a:ln>
          </p:spPr>
          <p:txBody>
            <a:bodyPr/>
            <a:lstStyle/>
            <a:p>
              <a:endParaRPr lang="fr-FR"/>
            </a:p>
          </p:txBody>
        </p:sp>
      </p:grpSp>
      <p:grpSp>
        <p:nvGrpSpPr>
          <p:cNvPr id="3" name="Groupe 127"/>
          <p:cNvGrpSpPr>
            <a:grpSpLocks/>
          </p:cNvGrpSpPr>
          <p:nvPr/>
        </p:nvGrpSpPr>
        <p:grpSpPr bwMode="auto">
          <a:xfrm>
            <a:off x="3887788" y="3132138"/>
            <a:ext cx="333375" cy="292100"/>
            <a:chOff x="5184328" y="3347789"/>
            <a:chExt cx="333746" cy="292709"/>
          </a:xfrm>
        </p:grpSpPr>
        <p:sp>
          <p:nvSpPr>
            <p:cNvPr id="8294" name="ZoneTexte 128"/>
            <p:cNvSpPr txBox="1">
              <a:spLocks noChangeArrowheads="1"/>
            </p:cNvSpPr>
            <p:nvPr/>
          </p:nvSpPr>
          <p:spPr bwMode="auto">
            <a:xfrm>
              <a:off x="5184328" y="3347789"/>
              <a:ext cx="333746" cy="292709"/>
            </a:xfrm>
            <a:prstGeom prst="rect">
              <a:avLst/>
            </a:prstGeom>
            <a:noFill/>
            <a:ln w="9525">
              <a:noFill/>
              <a:miter lim="800000"/>
              <a:headEnd/>
              <a:tailEnd/>
            </a:ln>
          </p:spPr>
          <p:txBody>
            <a:bodyPr wrap="none">
              <a:spAutoFit/>
            </a:bodyPr>
            <a:lstStyle/>
            <a:p>
              <a:r>
                <a:rPr lang="fr-FR" sz="1400">
                  <a:solidFill>
                    <a:schemeClr val="bg1"/>
                  </a:solidFill>
                </a:rPr>
                <a:t>1 </a:t>
              </a:r>
            </a:p>
          </p:txBody>
        </p:sp>
        <p:sp>
          <p:nvSpPr>
            <p:cNvPr id="8295" name="Ellipse 129"/>
            <p:cNvSpPr>
              <a:spLocks noChangeArrowheads="1"/>
            </p:cNvSpPr>
            <p:nvPr/>
          </p:nvSpPr>
          <p:spPr bwMode="auto">
            <a:xfrm>
              <a:off x="5207726" y="3347789"/>
              <a:ext cx="216024" cy="288032"/>
            </a:xfrm>
            <a:prstGeom prst="ellipse">
              <a:avLst/>
            </a:prstGeom>
            <a:noFill/>
            <a:ln w="12700" algn="ctr">
              <a:solidFill>
                <a:schemeClr val="bg1"/>
              </a:solidFill>
              <a:round/>
              <a:headEnd/>
              <a:tailEnd/>
            </a:ln>
          </p:spPr>
          <p:txBody>
            <a:bodyPr/>
            <a:lstStyle/>
            <a:p>
              <a:endParaRPr lang="fr-FR"/>
            </a:p>
          </p:txBody>
        </p:sp>
      </p:grpSp>
      <p:grpSp>
        <p:nvGrpSpPr>
          <p:cNvPr id="4" name="Groupe 130"/>
          <p:cNvGrpSpPr>
            <a:grpSpLocks/>
          </p:cNvGrpSpPr>
          <p:nvPr/>
        </p:nvGrpSpPr>
        <p:grpSpPr bwMode="auto">
          <a:xfrm>
            <a:off x="6289675" y="3419475"/>
            <a:ext cx="334963" cy="292100"/>
            <a:chOff x="5184328" y="3347789"/>
            <a:chExt cx="333746" cy="292709"/>
          </a:xfrm>
        </p:grpSpPr>
        <p:sp>
          <p:nvSpPr>
            <p:cNvPr id="8292" name="ZoneTexte 131"/>
            <p:cNvSpPr txBox="1">
              <a:spLocks noChangeArrowheads="1"/>
            </p:cNvSpPr>
            <p:nvPr/>
          </p:nvSpPr>
          <p:spPr bwMode="auto">
            <a:xfrm>
              <a:off x="5184328" y="3347789"/>
              <a:ext cx="333746" cy="292709"/>
            </a:xfrm>
            <a:prstGeom prst="rect">
              <a:avLst/>
            </a:prstGeom>
            <a:noFill/>
            <a:ln w="9525">
              <a:noFill/>
              <a:miter lim="800000"/>
              <a:headEnd/>
              <a:tailEnd/>
            </a:ln>
          </p:spPr>
          <p:txBody>
            <a:bodyPr wrap="none">
              <a:spAutoFit/>
            </a:bodyPr>
            <a:lstStyle/>
            <a:p>
              <a:r>
                <a:rPr lang="fr-FR" sz="1400">
                  <a:solidFill>
                    <a:schemeClr val="bg1"/>
                  </a:solidFill>
                </a:rPr>
                <a:t>3 </a:t>
              </a:r>
            </a:p>
          </p:txBody>
        </p:sp>
        <p:sp>
          <p:nvSpPr>
            <p:cNvPr id="8293" name="Ellipse 132"/>
            <p:cNvSpPr>
              <a:spLocks noChangeArrowheads="1"/>
            </p:cNvSpPr>
            <p:nvPr/>
          </p:nvSpPr>
          <p:spPr bwMode="auto">
            <a:xfrm>
              <a:off x="5207726" y="3347789"/>
              <a:ext cx="216024" cy="288032"/>
            </a:xfrm>
            <a:prstGeom prst="ellipse">
              <a:avLst/>
            </a:prstGeom>
            <a:noFill/>
            <a:ln w="12700" algn="ctr">
              <a:solidFill>
                <a:schemeClr val="bg1"/>
              </a:solidFill>
              <a:round/>
              <a:headEnd/>
              <a:tailEnd/>
            </a:ln>
          </p:spPr>
          <p:txBody>
            <a:bodyPr/>
            <a:lstStyle/>
            <a:p>
              <a:endParaRPr lang="fr-FR"/>
            </a:p>
          </p:txBody>
        </p:sp>
      </p:grpSp>
      <p:grpSp>
        <p:nvGrpSpPr>
          <p:cNvPr id="5" name="Groupe 133"/>
          <p:cNvGrpSpPr>
            <a:grpSpLocks/>
          </p:cNvGrpSpPr>
          <p:nvPr/>
        </p:nvGrpSpPr>
        <p:grpSpPr bwMode="auto">
          <a:xfrm>
            <a:off x="7370763" y="3419475"/>
            <a:ext cx="333375" cy="293688"/>
            <a:chOff x="5184328" y="3347789"/>
            <a:chExt cx="333746" cy="292709"/>
          </a:xfrm>
        </p:grpSpPr>
        <p:sp>
          <p:nvSpPr>
            <p:cNvPr id="8290" name="ZoneTexte 134"/>
            <p:cNvSpPr txBox="1">
              <a:spLocks noChangeArrowheads="1"/>
            </p:cNvSpPr>
            <p:nvPr/>
          </p:nvSpPr>
          <p:spPr bwMode="auto">
            <a:xfrm>
              <a:off x="5184328" y="3347789"/>
              <a:ext cx="333746" cy="292709"/>
            </a:xfrm>
            <a:prstGeom prst="rect">
              <a:avLst/>
            </a:prstGeom>
            <a:noFill/>
            <a:ln w="9525">
              <a:noFill/>
              <a:miter lim="800000"/>
              <a:headEnd/>
              <a:tailEnd/>
            </a:ln>
          </p:spPr>
          <p:txBody>
            <a:bodyPr wrap="none">
              <a:spAutoFit/>
            </a:bodyPr>
            <a:lstStyle/>
            <a:p>
              <a:r>
                <a:rPr lang="fr-FR" sz="1400">
                  <a:solidFill>
                    <a:schemeClr val="bg1"/>
                  </a:solidFill>
                </a:rPr>
                <a:t>4 </a:t>
              </a:r>
            </a:p>
          </p:txBody>
        </p:sp>
        <p:sp>
          <p:nvSpPr>
            <p:cNvPr id="8291" name="Ellipse 135"/>
            <p:cNvSpPr>
              <a:spLocks noChangeArrowheads="1"/>
            </p:cNvSpPr>
            <p:nvPr/>
          </p:nvSpPr>
          <p:spPr bwMode="auto">
            <a:xfrm>
              <a:off x="5207726" y="3347789"/>
              <a:ext cx="216024" cy="288032"/>
            </a:xfrm>
            <a:prstGeom prst="ellipse">
              <a:avLst/>
            </a:prstGeom>
            <a:noFill/>
            <a:ln w="12700" algn="ctr">
              <a:solidFill>
                <a:schemeClr val="bg1"/>
              </a:solidFill>
              <a:round/>
              <a:headEnd/>
              <a:tailEnd/>
            </a:ln>
          </p:spPr>
          <p:txBody>
            <a:bodyPr/>
            <a:lstStyle/>
            <a:p>
              <a:endParaRPr lang="fr-FR"/>
            </a:p>
          </p:txBody>
        </p:sp>
      </p:grpSp>
      <p:sp>
        <p:nvSpPr>
          <p:cNvPr id="8279" name="Ellipse 88"/>
          <p:cNvSpPr>
            <a:spLocks noChangeArrowheads="1"/>
          </p:cNvSpPr>
          <p:nvPr/>
        </p:nvSpPr>
        <p:spPr bwMode="auto">
          <a:xfrm>
            <a:off x="5616575" y="36353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0" name="Ellipse 88"/>
          <p:cNvSpPr>
            <a:spLocks noChangeArrowheads="1"/>
          </p:cNvSpPr>
          <p:nvPr/>
        </p:nvSpPr>
        <p:spPr bwMode="auto">
          <a:xfrm>
            <a:off x="5688013" y="3706813"/>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1" name="Ellipse 88"/>
          <p:cNvSpPr>
            <a:spLocks noChangeArrowheads="1"/>
          </p:cNvSpPr>
          <p:nvPr/>
        </p:nvSpPr>
        <p:spPr bwMode="auto">
          <a:xfrm>
            <a:off x="5688013" y="3563938"/>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2" name="Forme libre 72"/>
          <p:cNvSpPr>
            <a:spLocks/>
          </p:cNvSpPr>
          <p:nvPr/>
        </p:nvSpPr>
        <p:spPr bwMode="auto">
          <a:xfrm>
            <a:off x="6624638" y="3563938"/>
            <a:ext cx="481012" cy="176212"/>
          </a:xfrm>
          <a:custGeom>
            <a:avLst/>
            <a:gdLst>
              <a:gd name="T0" fmla="*/ 0 w 595115"/>
              <a:gd name="T1" fmla="*/ 558 h 393540"/>
              <a:gd name="T2" fmla="*/ 0 w 595115"/>
              <a:gd name="T3" fmla="*/ 558 h 393540"/>
              <a:gd name="T4" fmla="*/ 15347 w 595115"/>
              <a:gd name="T5" fmla="*/ 862 h 393540"/>
              <a:gd name="T6" fmla="*/ 23874 w 595115"/>
              <a:gd name="T7" fmla="*/ 1014 h 393540"/>
              <a:gd name="T8" fmla="*/ 25579 w 595115"/>
              <a:gd name="T9" fmla="*/ 1166 h 393540"/>
              <a:gd name="T10" fmla="*/ 27284 w 595115"/>
              <a:gd name="T11" fmla="*/ 1420 h 393540"/>
              <a:gd name="T12" fmla="*/ 32400 w 595115"/>
              <a:gd name="T13" fmla="*/ 1572 h 393540"/>
              <a:gd name="T14" fmla="*/ 35810 w 595115"/>
              <a:gd name="T15" fmla="*/ 1724 h 393540"/>
              <a:gd name="T16" fmla="*/ 51158 w 595115"/>
              <a:gd name="T17" fmla="*/ 1673 h 393540"/>
              <a:gd name="T18" fmla="*/ 61390 w 595115"/>
              <a:gd name="T19" fmla="*/ 1572 h 393540"/>
              <a:gd name="T20" fmla="*/ 64801 w 595115"/>
              <a:gd name="T21" fmla="*/ 1470 h 393540"/>
              <a:gd name="T22" fmla="*/ 71621 w 595115"/>
              <a:gd name="T23" fmla="*/ 1420 h 393540"/>
              <a:gd name="T24" fmla="*/ 76738 w 595115"/>
              <a:gd name="T25" fmla="*/ 1369 h 393540"/>
              <a:gd name="T26" fmla="*/ 85263 w 595115"/>
              <a:gd name="T27" fmla="*/ 1166 h 393540"/>
              <a:gd name="T28" fmla="*/ 86969 w 595115"/>
              <a:gd name="T29" fmla="*/ 1014 h 393540"/>
              <a:gd name="T30" fmla="*/ 80149 w 595115"/>
              <a:gd name="T31" fmla="*/ 811 h 393540"/>
              <a:gd name="T32" fmla="*/ 69916 w 595115"/>
              <a:gd name="T33" fmla="*/ 609 h 393540"/>
              <a:gd name="T34" fmla="*/ 59684 w 595115"/>
              <a:gd name="T35" fmla="*/ 203 h 393540"/>
              <a:gd name="T36" fmla="*/ 56274 w 595115"/>
              <a:gd name="T37" fmla="*/ 51 h 393540"/>
              <a:gd name="T38" fmla="*/ 51158 w 595115"/>
              <a:gd name="T39" fmla="*/ 0 h 393540"/>
              <a:gd name="T40" fmla="*/ 35810 w 595115"/>
              <a:gd name="T41" fmla="*/ 102 h 393540"/>
              <a:gd name="T42" fmla="*/ 32400 w 595115"/>
              <a:gd name="T43" fmla="*/ 253 h 393540"/>
              <a:gd name="T44" fmla="*/ 27284 w 595115"/>
              <a:gd name="T45" fmla="*/ 304 h 393540"/>
              <a:gd name="T46" fmla="*/ 6821 w 595115"/>
              <a:gd name="T47" fmla="*/ 355 h 393540"/>
              <a:gd name="T48" fmla="*/ 0 w 595115"/>
              <a:gd name="T49" fmla="*/ 558 h 3935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115"/>
              <a:gd name="T76" fmla="*/ 0 h 393540"/>
              <a:gd name="T77" fmla="*/ 595115 w 595115"/>
              <a:gd name="T78" fmla="*/ 393540 h 3935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115" h="393540">
                <a:moveTo>
                  <a:pt x="0" y="127322"/>
                </a:moveTo>
                <a:lnTo>
                  <a:pt x="0" y="127322"/>
                </a:lnTo>
                <a:cubicBezTo>
                  <a:pt x="34724" y="150471"/>
                  <a:pt x="68124" y="175742"/>
                  <a:pt x="104172" y="196770"/>
                </a:cubicBezTo>
                <a:cubicBezTo>
                  <a:pt x="176297" y="238843"/>
                  <a:pt x="106076" y="175526"/>
                  <a:pt x="162046" y="231494"/>
                </a:cubicBezTo>
                <a:cubicBezTo>
                  <a:pt x="165904" y="243069"/>
                  <a:pt x="170661" y="254382"/>
                  <a:pt x="173620" y="266218"/>
                </a:cubicBezTo>
                <a:cubicBezTo>
                  <a:pt x="178391" y="285304"/>
                  <a:pt x="176397" y="306496"/>
                  <a:pt x="185195" y="324092"/>
                </a:cubicBezTo>
                <a:cubicBezTo>
                  <a:pt x="192515" y="338733"/>
                  <a:pt x="209440" y="346241"/>
                  <a:pt x="219919" y="358816"/>
                </a:cubicBezTo>
                <a:cubicBezTo>
                  <a:pt x="228825" y="369503"/>
                  <a:pt x="235352" y="381965"/>
                  <a:pt x="243068" y="393540"/>
                </a:cubicBezTo>
                <a:cubicBezTo>
                  <a:pt x="277792" y="389682"/>
                  <a:pt x="312981" y="388817"/>
                  <a:pt x="347240" y="381965"/>
                </a:cubicBezTo>
                <a:cubicBezTo>
                  <a:pt x="371168" y="377179"/>
                  <a:pt x="416689" y="358816"/>
                  <a:pt x="416689" y="358816"/>
                </a:cubicBezTo>
                <a:cubicBezTo>
                  <a:pt x="424405" y="351099"/>
                  <a:pt x="430077" y="340546"/>
                  <a:pt x="439838" y="335666"/>
                </a:cubicBezTo>
                <a:cubicBezTo>
                  <a:pt x="454066" y="328552"/>
                  <a:pt x="470841" y="328462"/>
                  <a:pt x="486137" y="324092"/>
                </a:cubicBezTo>
                <a:cubicBezTo>
                  <a:pt x="497868" y="320740"/>
                  <a:pt x="509948" y="317973"/>
                  <a:pt x="520861" y="312517"/>
                </a:cubicBezTo>
                <a:cubicBezTo>
                  <a:pt x="550066" y="297915"/>
                  <a:pt x="557201" y="287752"/>
                  <a:pt x="578734" y="266218"/>
                </a:cubicBezTo>
                <a:cubicBezTo>
                  <a:pt x="582592" y="254643"/>
                  <a:pt x="595115" y="242708"/>
                  <a:pt x="590309" y="231494"/>
                </a:cubicBezTo>
                <a:cubicBezTo>
                  <a:pt x="581712" y="211433"/>
                  <a:pt x="559443" y="200628"/>
                  <a:pt x="544010" y="185195"/>
                </a:cubicBezTo>
                <a:cubicBezTo>
                  <a:pt x="500659" y="141844"/>
                  <a:pt x="524815" y="155647"/>
                  <a:pt x="474562" y="138897"/>
                </a:cubicBezTo>
                <a:cubicBezTo>
                  <a:pt x="451413" y="108031"/>
                  <a:pt x="426515" y="78402"/>
                  <a:pt x="405114" y="46299"/>
                </a:cubicBezTo>
                <a:cubicBezTo>
                  <a:pt x="397398" y="34724"/>
                  <a:pt x="392828" y="20265"/>
                  <a:pt x="381965" y="11575"/>
                </a:cubicBezTo>
                <a:cubicBezTo>
                  <a:pt x="372438" y="3953"/>
                  <a:pt x="358815" y="3858"/>
                  <a:pt x="347240" y="0"/>
                </a:cubicBezTo>
                <a:cubicBezTo>
                  <a:pt x="346528" y="119"/>
                  <a:pt x="258065" y="11152"/>
                  <a:pt x="243068" y="23150"/>
                </a:cubicBezTo>
                <a:cubicBezTo>
                  <a:pt x="232205" y="31840"/>
                  <a:pt x="230782" y="49184"/>
                  <a:pt x="219919" y="57874"/>
                </a:cubicBezTo>
                <a:cubicBezTo>
                  <a:pt x="210392" y="65496"/>
                  <a:pt x="197289" y="67837"/>
                  <a:pt x="185195" y="69449"/>
                </a:cubicBezTo>
                <a:cubicBezTo>
                  <a:pt x="139143" y="75589"/>
                  <a:pt x="92598" y="77165"/>
                  <a:pt x="46299" y="81023"/>
                </a:cubicBezTo>
                <a:cubicBezTo>
                  <a:pt x="33504" y="119407"/>
                  <a:pt x="7716" y="119606"/>
                  <a:pt x="0" y="127322"/>
                </a:cubicBezTo>
                <a:close/>
              </a:path>
            </a:pathLst>
          </a:custGeom>
          <a:solidFill>
            <a:srgbClr val="FF0000"/>
          </a:solidFill>
          <a:ln w="19050" cap="flat" cmpd="sng" algn="ctr">
            <a:solidFill>
              <a:srgbClr val="FF0000"/>
            </a:solidFill>
            <a:prstDash val="solid"/>
            <a:round/>
            <a:headEnd type="none" w="med" len="med"/>
            <a:tailEnd type="none" w="med" len="med"/>
          </a:ln>
        </p:spPr>
        <p:txBody>
          <a:bodyPr/>
          <a:lstStyle/>
          <a:p>
            <a:endParaRPr lang="fr-FR"/>
          </a:p>
        </p:txBody>
      </p:sp>
      <p:sp>
        <p:nvSpPr>
          <p:cNvPr id="8283" name="Ellipse 88"/>
          <p:cNvSpPr>
            <a:spLocks noChangeArrowheads="1"/>
          </p:cNvSpPr>
          <p:nvPr/>
        </p:nvSpPr>
        <p:spPr bwMode="auto">
          <a:xfrm>
            <a:off x="6769100" y="36353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4" name="Ellipse 88"/>
          <p:cNvSpPr>
            <a:spLocks noChangeArrowheads="1"/>
          </p:cNvSpPr>
          <p:nvPr/>
        </p:nvSpPr>
        <p:spPr bwMode="auto">
          <a:xfrm>
            <a:off x="6840538" y="3708400"/>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5" name="Ellipse 88"/>
          <p:cNvSpPr>
            <a:spLocks noChangeArrowheads="1"/>
          </p:cNvSpPr>
          <p:nvPr/>
        </p:nvSpPr>
        <p:spPr bwMode="auto">
          <a:xfrm>
            <a:off x="6911975" y="3635375"/>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6" name="Forme libre 72"/>
          <p:cNvSpPr>
            <a:spLocks/>
          </p:cNvSpPr>
          <p:nvPr/>
        </p:nvSpPr>
        <p:spPr bwMode="auto">
          <a:xfrm>
            <a:off x="7654925" y="3694113"/>
            <a:ext cx="481013" cy="46037"/>
          </a:xfrm>
          <a:custGeom>
            <a:avLst/>
            <a:gdLst>
              <a:gd name="T0" fmla="*/ 0 w 595115"/>
              <a:gd name="T1" fmla="*/ 0 h 393540"/>
              <a:gd name="T2" fmla="*/ 0 w 595115"/>
              <a:gd name="T3" fmla="*/ 0 h 393540"/>
              <a:gd name="T4" fmla="*/ 15347 w 595115"/>
              <a:gd name="T5" fmla="*/ 0 h 393540"/>
              <a:gd name="T6" fmla="*/ 23874 w 595115"/>
              <a:gd name="T7" fmla="*/ 0 h 393540"/>
              <a:gd name="T8" fmla="*/ 25579 w 595115"/>
              <a:gd name="T9" fmla="*/ 0 h 393540"/>
              <a:gd name="T10" fmla="*/ 27285 w 595115"/>
              <a:gd name="T11" fmla="*/ 0 h 393540"/>
              <a:gd name="T12" fmla="*/ 32400 w 595115"/>
              <a:gd name="T13" fmla="*/ 0 h 393540"/>
              <a:gd name="T14" fmla="*/ 35811 w 595115"/>
              <a:gd name="T15" fmla="*/ 1 h 393540"/>
              <a:gd name="T16" fmla="*/ 51159 w 595115"/>
              <a:gd name="T17" fmla="*/ 0 h 393540"/>
              <a:gd name="T18" fmla="*/ 61390 w 595115"/>
              <a:gd name="T19" fmla="*/ 0 h 393540"/>
              <a:gd name="T20" fmla="*/ 64801 w 595115"/>
              <a:gd name="T21" fmla="*/ 0 h 393540"/>
              <a:gd name="T22" fmla="*/ 71622 w 595115"/>
              <a:gd name="T23" fmla="*/ 0 h 393540"/>
              <a:gd name="T24" fmla="*/ 76739 w 595115"/>
              <a:gd name="T25" fmla="*/ 0 h 393540"/>
              <a:gd name="T26" fmla="*/ 85264 w 595115"/>
              <a:gd name="T27" fmla="*/ 0 h 393540"/>
              <a:gd name="T28" fmla="*/ 86970 w 595115"/>
              <a:gd name="T29" fmla="*/ 0 h 393540"/>
              <a:gd name="T30" fmla="*/ 80150 w 595115"/>
              <a:gd name="T31" fmla="*/ 0 h 393540"/>
              <a:gd name="T32" fmla="*/ 69917 w 595115"/>
              <a:gd name="T33" fmla="*/ 0 h 393540"/>
              <a:gd name="T34" fmla="*/ 59685 w 595115"/>
              <a:gd name="T35" fmla="*/ 0 h 393540"/>
              <a:gd name="T36" fmla="*/ 56275 w 595115"/>
              <a:gd name="T37" fmla="*/ 0 h 393540"/>
              <a:gd name="T38" fmla="*/ 51159 w 595115"/>
              <a:gd name="T39" fmla="*/ 0 h 393540"/>
              <a:gd name="T40" fmla="*/ 35811 w 595115"/>
              <a:gd name="T41" fmla="*/ 0 h 393540"/>
              <a:gd name="T42" fmla="*/ 32400 w 595115"/>
              <a:gd name="T43" fmla="*/ 0 h 393540"/>
              <a:gd name="T44" fmla="*/ 27285 w 595115"/>
              <a:gd name="T45" fmla="*/ 0 h 393540"/>
              <a:gd name="T46" fmla="*/ 6821 w 595115"/>
              <a:gd name="T47" fmla="*/ 0 h 393540"/>
              <a:gd name="T48" fmla="*/ 0 w 595115"/>
              <a:gd name="T49" fmla="*/ 0 h 3935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115"/>
              <a:gd name="T76" fmla="*/ 0 h 393540"/>
              <a:gd name="T77" fmla="*/ 595115 w 595115"/>
              <a:gd name="T78" fmla="*/ 393540 h 3935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115" h="393540">
                <a:moveTo>
                  <a:pt x="0" y="127322"/>
                </a:moveTo>
                <a:lnTo>
                  <a:pt x="0" y="127322"/>
                </a:lnTo>
                <a:cubicBezTo>
                  <a:pt x="34724" y="150471"/>
                  <a:pt x="68124" y="175742"/>
                  <a:pt x="104172" y="196770"/>
                </a:cubicBezTo>
                <a:cubicBezTo>
                  <a:pt x="176297" y="238843"/>
                  <a:pt x="106076" y="175526"/>
                  <a:pt x="162046" y="231494"/>
                </a:cubicBezTo>
                <a:cubicBezTo>
                  <a:pt x="165904" y="243069"/>
                  <a:pt x="170661" y="254382"/>
                  <a:pt x="173620" y="266218"/>
                </a:cubicBezTo>
                <a:cubicBezTo>
                  <a:pt x="178391" y="285304"/>
                  <a:pt x="176397" y="306496"/>
                  <a:pt x="185195" y="324092"/>
                </a:cubicBezTo>
                <a:cubicBezTo>
                  <a:pt x="192515" y="338733"/>
                  <a:pt x="209440" y="346241"/>
                  <a:pt x="219919" y="358816"/>
                </a:cubicBezTo>
                <a:cubicBezTo>
                  <a:pt x="228825" y="369503"/>
                  <a:pt x="235352" y="381965"/>
                  <a:pt x="243068" y="393540"/>
                </a:cubicBezTo>
                <a:cubicBezTo>
                  <a:pt x="277792" y="389682"/>
                  <a:pt x="312981" y="388817"/>
                  <a:pt x="347240" y="381965"/>
                </a:cubicBezTo>
                <a:cubicBezTo>
                  <a:pt x="371168" y="377179"/>
                  <a:pt x="416689" y="358816"/>
                  <a:pt x="416689" y="358816"/>
                </a:cubicBezTo>
                <a:cubicBezTo>
                  <a:pt x="424405" y="351099"/>
                  <a:pt x="430077" y="340546"/>
                  <a:pt x="439838" y="335666"/>
                </a:cubicBezTo>
                <a:cubicBezTo>
                  <a:pt x="454066" y="328552"/>
                  <a:pt x="470841" y="328462"/>
                  <a:pt x="486137" y="324092"/>
                </a:cubicBezTo>
                <a:cubicBezTo>
                  <a:pt x="497868" y="320740"/>
                  <a:pt x="509948" y="317973"/>
                  <a:pt x="520861" y="312517"/>
                </a:cubicBezTo>
                <a:cubicBezTo>
                  <a:pt x="550066" y="297915"/>
                  <a:pt x="557201" y="287752"/>
                  <a:pt x="578734" y="266218"/>
                </a:cubicBezTo>
                <a:cubicBezTo>
                  <a:pt x="582592" y="254643"/>
                  <a:pt x="595115" y="242708"/>
                  <a:pt x="590309" y="231494"/>
                </a:cubicBezTo>
                <a:cubicBezTo>
                  <a:pt x="581712" y="211433"/>
                  <a:pt x="559443" y="200628"/>
                  <a:pt x="544010" y="185195"/>
                </a:cubicBezTo>
                <a:cubicBezTo>
                  <a:pt x="500659" y="141844"/>
                  <a:pt x="524815" y="155647"/>
                  <a:pt x="474562" y="138897"/>
                </a:cubicBezTo>
                <a:cubicBezTo>
                  <a:pt x="451413" y="108031"/>
                  <a:pt x="426515" y="78402"/>
                  <a:pt x="405114" y="46299"/>
                </a:cubicBezTo>
                <a:cubicBezTo>
                  <a:pt x="397398" y="34724"/>
                  <a:pt x="392828" y="20265"/>
                  <a:pt x="381965" y="11575"/>
                </a:cubicBezTo>
                <a:cubicBezTo>
                  <a:pt x="372438" y="3953"/>
                  <a:pt x="358815" y="3858"/>
                  <a:pt x="347240" y="0"/>
                </a:cubicBezTo>
                <a:cubicBezTo>
                  <a:pt x="346528" y="119"/>
                  <a:pt x="258065" y="11152"/>
                  <a:pt x="243068" y="23150"/>
                </a:cubicBezTo>
                <a:cubicBezTo>
                  <a:pt x="232205" y="31840"/>
                  <a:pt x="230782" y="49184"/>
                  <a:pt x="219919" y="57874"/>
                </a:cubicBezTo>
                <a:cubicBezTo>
                  <a:pt x="210392" y="65496"/>
                  <a:pt x="197289" y="67837"/>
                  <a:pt x="185195" y="69449"/>
                </a:cubicBezTo>
                <a:cubicBezTo>
                  <a:pt x="139143" y="75589"/>
                  <a:pt x="92598" y="77165"/>
                  <a:pt x="46299" y="81023"/>
                </a:cubicBezTo>
                <a:cubicBezTo>
                  <a:pt x="33504" y="119407"/>
                  <a:pt x="7716" y="119606"/>
                  <a:pt x="0" y="127322"/>
                </a:cubicBezTo>
                <a:close/>
              </a:path>
            </a:pathLst>
          </a:custGeom>
          <a:solidFill>
            <a:srgbClr val="FF0000"/>
          </a:solidFill>
          <a:ln w="19050" cap="flat" cmpd="sng" algn="ctr">
            <a:solidFill>
              <a:srgbClr val="FF0000"/>
            </a:solidFill>
            <a:prstDash val="sysDash"/>
            <a:round/>
            <a:headEnd type="none" w="med" len="med"/>
            <a:tailEnd type="none" w="med" len="med"/>
          </a:ln>
        </p:spPr>
        <p:txBody>
          <a:bodyPr/>
          <a:lstStyle/>
          <a:p>
            <a:endParaRPr lang="fr-FR"/>
          </a:p>
        </p:txBody>
      </p:sp>
      <p:sp>
        <p:nvSpPr>
          <p:cNvPr id="8287" name="Ellipse 88"/>
          <p:cNvSpPr>
            <a:spLocks noChangeArrowheads="1"/>
          </p:cNvSpPr>
          <p:nvPr/>
        </p:nvSpPr>
        <p:spPr bwMode="auto">
          <a:xfrm>
            <a:off x="5688013" y="3492500"/>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8" name="Ellipse 88"/>
          <p:cNvSpPr>
            <a:spLocks noChangeArrowheads="1"/>
          </p:cNvSpPr>
          <p:nvPr/>
        </p:nvSpPr>
        <p:spPr bwMode="auto">
          <a:xfrm>
            <a:off x="5545138" y="3562350"/>
            <a:ext cx="73025" cy="73025"/>
          </a:xfrm>
          <a:prstGeom prst="ellipse">
            <a:avLst/>
          </a:prstGeom>
          <a:solidFill>
            <a:srgbClr val="00B8FF"/>
          </a:solidFill>
          <a:ln w="9525" algn="ctr">
            <a:solidFill>
              <a:schemeClr val="tx1"/>
            </a:solidFill>
            <a:round/>
            <a:headEnd/>
            <a:tailEnd/>
          </a:ln>
        </p:spPr>
        <p:txBody>
          <a:bodyPr/>
          <a:lstStyle/>
          <a:p>
            <a:endParaRPr lang="fr-FR"/>
          </a:p>
        </p:txBody>
      </p:sp>
      <p:sp>
        <p:nvSpPr>
          <p:cNvPr id="8289" name="Ellipse 88"/>
          <p:cNvSpPr>
            <a:spLocks noChangeArrowheads="1"/>
          </p:cNvSpPr>
          <p:nvPr/>
        </p:nvSpPr>
        <p:spPr bwMode="auto">
          <a:xfrm>
            <a:off x="5616575" y="3562350"/>
            <a:ext cx="73025" cy="73025"/>
          </a:xfrm>
          <a:prstGeom prst="ellipse">
            <a:avLst/>
          </a:prstGeom>
          <a:solidFill>
            <a:srgbClr val="00B8FF"/>
          </a:solidFill>
          <a:ln w="9525" algn="ctr">
            <a:solidFill>
              <a:schemeClr val="tx1"/>
            </a:solidFill>
            <a:round/>
            <a:headEnd/>
            <a:tailEnd/>
          </a:ln>
        </p:spPr>
        <p:txBody>
          <a:bodyP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31800" y="466725"/>
            <a:ext cx="7993063" cy="779463"/>
          </a:xfrm>
          <a:prstGeom prst="rect">
            <a:avLst/>
          </a:prstGeom>
          <a:noFill/>
          <a:ln w="9525">
            <a:noFill/>
            <a:miter lim="800000"/>
            <a:headEnd/>
            <a:tailEnd/>
          </a:ln>
        </p:spPr>
        <p:txBody>
          <a:bodyPr>
            <a:spAutoFit/>
          </a:bodyPr>
          <a:lstStyle/>
          <a:p>
            <a:r>
              <a:rPr lang="fr-FR" sz="2400" b="1">
                <a:solidFill>
                  <a:schemeClr val="bg1"/>
                </a:solidFill>
              </a:rPr>
              <a:t>DES RESULTAT PROUVES EN LABORATOIRE 							</a:t>
            </a:r>
            <a:endParaRPr lang="en-US" sz="2400" b="1">
              <a:solidFill>
                <a:schemeClr val="bg1"/>
              </a:solidFill>
            </a:endParaRPr>
          </a:p>
        </p:txBody>
      </p:sp>
      <p:sp>
        <p:nvSpPr>
          <p:cNvPr id="11267" name="Rectangle 3"/>
          <p:cNvSpPr>
            <a:spLocks noChangeArrowheads="1"/>
          </p:cNvSpPr>
          <p:nvPr/>
        </p:nvSpPr>
        <p:spPr bwMode="auto">
          <a:xfrm>
            <a:off x="360363" y="1619250"/>
            <a:ext cx="9001125" cy="3786188"/>
          </a:xfrm>
          <a:prstGeom prst="rect">
            <a:avLst/>
          </a:prstGeom>
          <a:noFill/>
          <a:ln w="9525">
            <a:noFill/>
            <a:miter lim="800000"/>
            <a:headEnd/>
            <a:tailEnd/>
          </a:ln>
        </p:spPr>
        <p:txBody>
          <a:bodyPr>
            <a:spAutoFit/>
          </a:bodyPr>
          <a:lstStyle/>
          <a:p>
            <a:pPr>
              <a:lnSpc>
                <a:spcPct val="150000"/>
              </a:lnSpc>
              <a:buFont typeface="Wingdings" charset="2"/>
              <a:buChar char="Ø"/>
            </a:pPr>
            <a:r>
              <a:rPr lang="fr-FR" sz="2000" dirty="0">
                <a:solidFill>
                  <a:schemeClr val="bg1"/>
                </a:solidFill>
              </a:rPr>
              <a:t> Test et validation positive confirmé </a:t>
            </a:r>
          </a:p>
          <a:p>
            <a:pPr>
              <a:lnSpc>
                <a:spcPct val="150000"/>
              </a:lnSpc>
            </a:pPr>
            <a:r>
              <a:rPr lang="fr-FR" sz="2000" dirty="0">
                <a:solidFill>
                  <a:schemeClr val="bg1"/>
                </a:solidFill>
              </a:rPr>
              <a:t>par l’INSTITUT PASTEUR</a:t>
            </a:r>
          </a:p>
          <a:p>
            <a:pPr>
              <a:lnSpc>
                <a:spcPct val="150000"/>
              </a:lnSpc>
            </a:pPr>
            <a:endParaRPr lang="fr-FR" sz="2000" dirty="0">
              <a:solidFill>
                <a:schemeClr val="bg1"/>
              </a:solidFill>
            </a:endParaRPr>
          </a:p>
          <a:p>
            <a:pPr>
              <a:lnSpc>
                <a:spcPct val="150000"/>
              </a:lnSpc>
            </a:pPr>
            <a:endParaRPr lang="fr-FR" sz="2000" dirty="0">
              <a:solidFill>
                <a:schemeClr val="bg1"/>
              </a:solidFill>
            </a:endParaRPr>
          </a:p>
          <a:p>
            <a:pPr>
              <a:lnSpc>
                <a:spcPct val="150000"/>
              </a:lnSpc>
            </a:pPr>
            <a:endParaRPr lang="fr-FR" sz="2000" dirty="0">
              <a:solidFill>
                <a:schemeClr val="bg1"/>
              </a:solidFill>
            </a:endParaRPr>
          </a:p>
          <a:p>
            <a:pPr>
              <a:lnSpc>
                <a:spcPct val="150000"/>
              </a:lnSpc>
              <a:buFont typeface="Wingdings" charset="2"/>
              <a:buChar char="Ø"/>
            </a:pPr>
            <a:r>
              <a:rPr lang="fr-FR" sz="2000" dirty="0">
                <a:solidFill>
                  <a:schemeClr val="bg1"/>
                </a:solidFill>
              </a:rPr>
              <a:t> </a:t>
            </a:r>
            <a:r>
              <a:rPr lang="fr-FR" sz="2000" dirty="0" err="1">
                <a:solidFill>
                  <a:schemeClr val="bg1"/>
                </a:solidFill>
              </a:rPr>
              <a:t>Diﬀérents</a:t>
            </a:r>
            <a:r>
              <a:rPr lang="fr-FR" sz="2000" dirty="0">
                <a:solidFill>
                  <a:schemeClr val="bg1"/>
                </a:solidFill>
              </a:rPr>
              <a:t> tests conduits dans des laboratoires microbiologiques indépendants, conformes à la norme ISO 22196 (anciennement JIS Z 2801), ont démontré l’inhibition de la croissance des microbes à plus de 90%.</a:t>
            </a:r>
          </a:p>
        </p:txBody>
      </p:sp>
      <p:pic>
        <p:nvPicPr>
          <p:cNvPr id="1026" name="5a9c392c-9710-400d-aca4-f2b4e085c257" descr="C310D368-0BFF-4B54-8BDB-3C59B4F6AC8E@hexis"/>
          <p:cNvPicPr>
            <a:picLocks noChangeAspect="1" noChangeArrowheads="1"/>
          </p:cNvPicPr>
          <p:nvPr/>
        </p:nvPicPr>
        <p:blipFill>
          <a:blip r:embed="rId3" cstate="print"/>
          <a:srcRect/>
          <a:stretch>
            <a:fillRect/>
          </a:stretch>
        </p:blipFill>
        <p:spPr bwMode="auto">
          <a:xfrm>
            <a:off x="5184328" y="1259557"/>
            <a:ext cx="4655343" cy="229867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34925" y="0"/>
            <a:ext cx="10115550" cy="7559675"/>
          </a:xfrm>
          <a:prstGeom prst="rect">
            <a:avLst/>
          </a:prstGeom>
          <a:noFill/>
          <a:ln w="9525">
            <a:noFill/>
            <a:round/>
            <a:headEnd/>
            <a:tailEnd/>
          </a:ln>
        </p:spPr>
      </p:pic>
      <p:pic>
        <p:nvPicPr>
          <p:cNvPr id="12291" name="Picture 6" descr="D:\Photos Antimicrobial\iStock_000012090380Large.jpg"/>
          <p:cNvPicPr>
            <a:picLocks noChangeAspect="1" noChangeArrowheads="1"/>
          </p:cNvPicPr>
          <p:nvPr/>
        </p:nvPicPr>
        <p:blipFill>
          <a:blip r:embed="rId4" cstate="print"/>
          <a:srcRect/>
          <a:stretch>
            <a:fillRect/>
          </a:stretch>
        </p:blipFill>
        <p:spPr bwMode="auto">
          <a:xfrm>
            <a:off x="5400675" y="3851275"/>
            <a:ext cx="3816350" cy="2543175"/>
          </a:xfrm>
          <a:prstGeom prst="rect">
            <a:avLst/>
          </a:prstGeom>
          <a:noFill/>
          <a:ln w="9525">
            <a:noFill/>
            <a:miter lim="800000"/>
            <a:headEnd/>
            <a:tailEnd/>
          </a:ln>
        </p:spPr>
      </p:pic>
      <p:pic>
        <p:nvPicPr>
          <p:cNvPr id="12292" name="Picture 7" descr="D:\Photos Antimicrobial\iStock_000000549138Medium.jpg"/>
          <p:cNvPicPr>
            <a:picLocks noChangeAspect="1" noChangeArrowheads="1"/>
          </p:cNvPicPr>
          <p:nvPr/>
        </p:nvPicPr>
        <p:blipFill>
          <a:blip r:embed="rId5" cstate="print"/>
          <a:srcRect/>
          <a:stretch>
            <a:fillRect/>
          </a:stretch>
        </p:blipFill>
        <p:spPr bwMode="auto">
          <a:xfrm>
            <a:off x="576263" y="1116013"/>
            <a:ext cx="3705225" cy="2778125"/>
          </a:xfrm>
          <a:prstGeom prst="rect">
            <a:avLst/>
          </a:prstGeom>
          <a:noFill/>
          <a:ln w="9525">
            <a:noFill/>
            <a:miter lim="800000"/>
            <a:headEnd/>
            <a:tailEnd/>
          </a:ln>
        </p:spPr>
      </p:pic>
      <p:sp>
        <p:nvSpPr>
          <p:cNvPr id="12293" name="Rectangle 3"/>
          <p:cNvSpPr>
            <a:spLocks noChangeArrowheads="1"/>
          </p:cNvSpPr>
          <p:nvPr/>
        </p:nvSpPr>
        <p:spPr bwMode="auto">
          <a:xfrm>
            <a:off x="5184775" y="1763713"/>
            <a:ext cx="3952875" cy="431800"/>
          </a:xfrm>
          <a:prstGeom prst="rect">
            <a:avLst/>
          </a:prstGeom>
          <a:noFill/>
          <a:ln w="9525">
            <a:noFill/>
            <a:miter lim="800000"/>
            <a:headEnd/>
            <a:tailEnd/>
          </a:ln>
        </p:spPr>
        <p:txBody>
          <a:bodyPr>
            <a:spAutoFit/>
          </a:bodyPr>
          <a:lstStyle/>
          <a:p>
            <a:r>
              <a:rPr lang="fr-FR" sz="2400" b="1">
                <a:solidFill>
                  <a:schemeClr val="bg1"/>
                </a:solidFill>
              </a:rPr>
              <a:t>Transports  en commun </a:t>
            </a:r>
            <a:endParaRPr lang="en-US" sz="2400" b="1">
              <a:solidFill>
                <a:schemeClr val="bg1"/>
              </a:solidFill>
            </a:endParaRPr>
          </a:p>
        </p:txBody>
      </p:sp>
      <p:sp>
        <p:nvSpPr>
          <p:cNvPr id="12294" name="Rectangle 3"/>
          <p:cNvSpPr>
            <a:spLocks noChangeArrowheads="1"/>
          </p:cNvSpPr>
          <p:nvPr/>
        </p:nvSpPr>
        <p:spPr bwMode="auto">
          <a:xfrm>
            <a:off x="431800" y="323850"/>
            <a:ext cx="7777163" cy="436563"/>
          </a:xfrm>
          <a:prstGeom prst="rect">
            <a:avLst/>
          </a:prstGeom>
          <a:noFill/>
          <a:ln w="9525">
            <a:noFill/>
            <a:miter lim="800000"/>
            <a:headEnd/>
            <a:tailEnd/>
          </a:ln>
        </p:spPr>
        <p:txBody>
          <a:bodyPr>
            <a:spAutoFit/>
          </a:bodyPr>
          <a:lstStyle/>
          <a:p>
            <a:r>
              <a:rPr lang="fr-FR" sz="2400" b="1" dirty="0">
                <a:solidFill>
                  <a:schemeClr val="bg1"/>
                </a:solidFill>
              </a:rPr>
              <a:t>POSSIBILITES D’APPLICATION				</a:t>
            </a:r>
            <a:r>
              <a:rPr lang="fr-FR" sz="2400" b="1" dirty="0" smtClean="0">
                <a:solidFill>
                  <a:schemeClr val="bg1"/>
                </a:solidFill>
              </a:rPr>
              <a:t>1/13</a:t>
            </a:r>
            <a:endParaRPr lang="en-US" sz="2400" b="1" dirty="0">
              <a:solidFill>
                <a:schemeClr val="bg1"/>
              </a:solidFill>
            </a:endParaRPr>
          </a:p>
        </p:txBody>
      </p:sp>
      <p:sp>
        <p:nvSpPr>
          <p:cNvPr id="12295" name="Rectangle 3"/>
          <p:cNvSpPr>
            <a:spLocks noChangeArrowheads="1"/>
          </p:cNvSpPr>
          <p:nvPr/>
        </p:nvSpPr>
        <p:spPr bwMode="auto">
          <a:xfrm>
            <a:off x="576263" y="5148263"/>
            <a:ext cx="3952875" cy="431800"/>
          </a:xfrm>
          <a:prstGeom prst="rect">
            <a:avLst/>
          </a:prstGeom>
          <a:noFill/>
          <a:ln w="9525">
            <a:noFill/>
            <a:miter lim="800000"/>
            <a:headEnd/>
            <a:tailEnd/>
          </a:ln>
        </p:spPr>
        <p:txBody>
          <a:bodyPr>
            <a:spAutoFit/>
          </a:bodyPr>
          <a:lstStyle/>
          <a:p>
            <a:r>
              <a:rPr lang="fr-FR" sz="2400" b="1">
                <a:solidFill>
                  <a:schemeClr val="bg1"/>
                </a:solidFill>
              </a:rPr>
              <a:t>Bus, Metro, Train,… </a:t>
            </a:r>
            <a:endParaRPr lang="en-US" sz="2400" b="1">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a:stretch>
            <a:fillRect/>
          </a:stretch>
        </p:blipFill>
        <p:spPr bwMode="auto">
          <a:xfrm>
            <a:off x="-36513" y="-36513"/>
            <a:ext cx="10115551" cy="7559676"/>
          </a:xfrm>
          <a:prstGeom prst="rect">
            <a:avLst/>
          </a:prstGeom>
          <a:noFill/>
          <a:ln w="9525">
            <a:noFill/>
            <a:round/>
            <a:headEnd/>
            <a:tailEnd/>
          </a:ln>
        </p:spPr>
      </p:pic>
      <p:pic>
        <p:nvPicPr>
          <p:cNvPr id="13315" name="Picture 2" descr="D:\Photos Antimicrobial\iStock_000006885466Small.jpg"/>
          <p:cNvPicPr>
            <a:picLocks noChangeAspect="1" noChangeArrowheads="1"/>
          </p:cNvPicPr>
          <p:nvPr/>
        </p:nvPicPr>
        <p:blipFill>
          <a:blip r:embed="rId4" cstate="print"/>
          <a:srcRect/>
          <a:stretch>
            <a:fillRect/>
          </a:stretch>
        </p:blipFill>
        <p:spPr bwMode="auto">
          <a:xfrm>
            <a:off x="431800" y="1331913"/>
            <a:ext cx="3778250" cy="2513012"/>
          </a:xfrm>
          <a:prstGeom prst="rect">
            <a:avLst/>
          </a:prstGeom>
          <a:noFill/>
          <a:ln w="9525">
            <a:noFill/>
            <a:miter lim="800000"/>
            <a:headEnd/>
            <a:tailEnd/>
          </a:ln>
        </p:spPr>
      </p:pic>
      <p:pic>
        <p:nvPicPr>
          <p:cNvPr id="13316" name="Picture 3" descr="D:\Photos Antimicrobial\iStock_000012241250Medium.jpg"/>
          <p:cNvPicPr>
            <a:picLocks noChangeAspect="1" noChangeArrowheads="1"/>
          </p:cNvPicPr>
          <p:nvPr/>
        </p:nvPicPr>
        <p:blipFill>
          <a:blip r:embed="rId5" cstate="print"/>
          <a:srcRect/>
          <a:stretch>
            <a:fillRect/>
          </a:stretch>
        </p:blipFill>
        <p:spPr bwMode="auto">
          <a:xfrm>
            <a:off x="5545138" y="3779838"/>
            <a:ext cx="4011612" cy="2644775"/>
          </a:xfrm>
          <a:prstGeom prst="rect">
            <a:avLst/>
          </a:prstGeom>
          <a:noFill/>
          <a:ln w="9525">
            <a:noFill/>
            <a:miter lim="800000"/>
            <a:headEnd/>
            <a:tailEnd/>
          </a:ln>
        </p:spPr>
      </p:pic>
      <p:sp>
        <p:nvSpPr>
          <p:cNvPr id="13317" name="Rectangle 3"/>
          <p:cNvSpPr>
            <a:spLocks noChangeArrowheads="1"/>
          </p:cNvSpPr>
          <p:nvPr/>
        </p:nvSpPr>
        <p:spPr bwMode="auto">
          <a:xfrm>
            <a:off x="5256213" y="2051050"/>
            <a:ext cx="4103687" cy="436563"/>
          </a:xfrm>
          <a:prstGeom prst="rect">
            <a:avLst/>
          </a:prstGeom>
          <a:noFill/>
          <a:ln w="9525">
            <a:noFill/>
            <a:miter lim="800000"/>
            <a:headEnd/>
            <a:tailEnd/>
          </a:ln>
        </p:spPr>
        <p:txBody>
          <a:bodyPr>
            <a:spAutoFit/>
          </a:bodyPr>
          <a:lstStyle/>
          <a:p>
            <a:r>
              <a:rPr lang="fr-FR" sz="2400" b="1">
                <a:solidFill>
                  <a:schemeClr val="bg1"/>
                </a:solidFill>
              </a:rPr>
              <a:t>Super Marche, Hyper </a:t>
            </a:r>
            <a:endParaRPr lang="en-US" sz="2400" b="1">
              <a:solidFill>
                <a:schemeClr val="bg1"/>
              </a:solidFill>
            </a:endParaRPr>
          </a:p>
        </p:txBody>
      </p:sp>
      <p:sp>
        <p:nvSpPr>
          <p:cNvPr id="13318" name="Rectangle 3"/>
          <p:cNvSpPr>
            <a:spLocks noChangeArrowheads="1"/>
          </p:cNvSpPr>
          <p:nvPr/>
        </p:nvSpPr>
        <p:spPr bwMode="auto">
          <a:xfrm>
            <a:off x="431800" y="5075238"/>
            <a:ext cx="4103688" cy="436562"/>
          </a:xfrm>
          <a:prstGeom prst="rect">
            <a:avLst/>
          </a:prstGeom>
          <a:noFill/>
          <a:ln w="9525">
            <a:noFill/>
            <a:miter lim="800000"/>
            <a:headEnd/>
            <a:tailEnd/>
          </a:ln>
        </p:spPr>
        <p:txBody>
          <a:bodyPr>
            <a:spAutoFit/>
          </a:bodyPr>
          <a:lstStyle/>
          <a:p>
            <a:r>
              <a:rPr lang="fr-FR" sz="2400" b="1">
                <a:solidFill>
                  <a:schemeClr val="bg1"/>
                </a:solidFill>
              </a:rPr>
              <a:t>Caisses avec Ecran tactile  </a:t>
            </a:r>
            <a:endParaRPr lang="en-US" sz="2400" b="1">
              <a:solidFill>
                <a:schemeClr val="bg1"/>
              </a:solidFill>
            </a:endParaRPr>
          </a:p>
        </p:txBody>
      </p:sp>
      <p:sp>
        <p:nvSpPr>
          <p:cNvPr id="13319" name="Rectangle 3"/>
          <p:cNvSpPr>
            <a:spLocks noChangeArrowheads="1"/>
          </p:cNvSpPr>
          <p:nvPr/>
        </p:nvSpPr>
        <p:spPr bwMode="auto">
          <a:xfrm>
            <a:off x="431800" y="323850"/>
            <a:ext cx="7777163" cy="436563"/>
          </a:xfrm>
          <a:prstGeom prst="rect">
            <a:avLst/>
          </a:prstGeom>
          <a:noFill/>
          <a:ln w="9525">
            <a:noFill/>
            <a:miter lim="800000"/>
            <a:headEnd/>
            <a:tailEnd/>
          </a:ln>
        </p:spPr>
        <p:txBody>
          <a:bodyPr>
            <a:spAutoFit/>
          </a:bodyPr>
          <a:lstStyle/>
          <a:p>
            <a:r>
              <a:rPr lang="fr-FR" sz="2400" b="1" dirty="0">
                <a:solidFill>
                  <a:schemeClr val="bg1"/>
                </a:solidFill>
              </a:rPr>
              <a:t>POSSIBILITES D’APPLICATION				</a:t>
            </a:r>
            <a:r>
              <a:rPr lang="fr-FR" sz="2400" b="1" dirty="0" smtClean="0">
                <a:solidFill>
                  <a:schemeClr val="bg1"/>
                </a:solidFill>
              </a:rPr>
              <a:t>2/13</a:t>
            </a:r>
            <a:endParaRPr lang="en-US" sz="24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34925" y="-36513"/>
            <a:ext cx="10115550" cy="7559676"/>
          </a:xfrm>
          <a:prstGeom prst="rect">
            <a:avLst/>
          </a:prstGeom>
          <a:noFill/>
          <a:ln w="9525">
            <a:noFill/>
            <a:round/>
            <a:headEnd/>
            <a:tailEnd/>
          </a:ln>
        </p:spPr>
      </p:pic>
      <p:pic>
        <p:nvPicPr>
          <p:cNvPr id="14339" name="Picture 2" descr="D:\Photos Antimicrobial\iStock_000007966085Small.jpg"/>
          <p:cNvPicPr>
            <a:picLocks noChangeAspect="1" noChangeArrowheads="1"/>
          </p:cNvPicPr>
          <p:nvPr/>
        </p:nvPicPr>
        <p:blipFill>
          <a:blip r:embed="rId4" cstate="print"/>
          <a:srcRect/>
          <a:stretch>
            <a:fillRect/>
          </a:stretch>
        </p:blipFill>
        <p:spPr bwMode="auto">
          <a:xfrm>
            <a:off x="503238" y="1187450"/>
            <a:ext cx="3813175" cy="2736850"/>
          </a:xfrm>
          <a:prstGeom prst="rect">
            <a:avLst/>
          </a:prstGeom>
          <a:noFill/>
          <a:ln w="9525">
            <a:noFill/>
            <a:miter lim="800000"/>
            <a:headEnd/>
            <a:tailEnd/>
          </a:ln>
        </p:spPr>
      </p:pic>
      <p:pic>
        <p:nvPicPr>
          <p:cNvPr id="14340" name="Picture 3" descr="D:\Photos Antimicrobial\iStock_000003196413Large.jpg"/>
          <p:cNvPicPr>
            <a:picLocks noChangeAspect="1" noChangeArrowheads="1"/>
          </p:cNvPicPr>
          <p:nvPr/>
        </p:nvPicPr>
        <p:blipFill>
          <a:blip r:embed="rId5" cstate="print"/>
          <a:srcRect/>
          <a:stretch>
            <a:fillRect/>
          </a:stretch>
        </p:blipFill>
        <p:spPr bwMode="auto">
          <a:xfrm>
            <a:off x="5472113" y="3648075"/>
            <a:ext cx="4105275" cy="2736850"/>
          </a:xfrm>
          <a:prstGeom prst="rect">
            <a:avLst/>
          </a:prstGeom>
          <a:noFill/>
          <a:ln w="9525">
            <a:noFill/>
            <a:miter lim="800000"/>
            <a:headEnd/>
            <a:tailEnd/>
          </a:ln>
        </p:spPr>
      </p:pic>
      <p:sp>
        <p:nvSpPr>
          <p:cNvPr id="14341" name="Rectangle 3"/>
          <p:cNvSpPr>
            <a:spLocks noChangeArrowheads="1"/>
          </p:cNvSpPr>
          <p:nvPr/>
        </p:nvSpPr>
        <p:spPr bwMode="auto">
          <a:xfrm>
            <a:off x="5184775" y="1763713"/>
            <a:ext cx="3952875" cy="431800"/>
          </a:xfrm>
          <a:prstGeom prst="rect">
            <a:avLst/>
          </a:prstGeom>
          <a:noFill/>
          <a:ln w="9525">
            <a:noFill/>
            <a:miter lim="800000"/>
            <a:headEnd/>
            <a:tailEnd/>
          </a:ln>
        </p:spPr>
        <p:txBody>
          <a:bodyPr>
            <a:spAutoFit/>
          </a:bodyPr>
          <a:lstStyle/>
          <a:p>
            <a:r>
              <a:rPr lang="fr-FR" sz="2400" b="1">
                <a:solidFill>
                  <a:schemeClr val="bg1"/>
                </a:solidFill>
              </a:rPr>
              <a:t>Aéroports, Gares  </a:t>
            </a:r>
            <a:endParaRPr lang="en-US" sz="2400" b="1">
              <a:solidFill>
                <a:schemeClr val="bg1"/>
              </a:solidFill>
            </a:endParaRPr>
          </a:p>
        </p:txBody>
      </p:sp>
      <p:sp>
        <p:nvSpPr>
          <p:cNvPr id="14342" name="Rectangle 3"/>
          <p:cNvSpPr>
            <a:spLocks noChangeArrowheads="1"/>
          </p:cNvSpPr>
          <p:nvPr/>
        </p:nvSpPr>
        <p:spPr bwMode="auto">
          <a:xfrm>
            <a:off x="2735263" y="5148263"/>
            <a:ext cx="1225550" cy="434975"/>
          </a:xfrm>
          <a:prstGeom prst="rect">
            <a:avLst/>
          </a:prstGeom>
          <a:noFill/>
          <a:ln w="9525">
            <a:noFill/>
            <a:miter lim="800000"/>
            <a:headEnd/>
            <a:tailEnd/>
          </a:ln>
        </p:spPr>
        <p:txBody>
          <a:bodyPr>
            <a:spAutoFit/>
          </a:bodyPr>
          <a:lstStyle/>
          <a:p>
            <a:r>
              <a:rPr lang="fr-FR" sz="2400" b="1">
                <a:solidFill>
                  <a:schemeClr val="bg1"/>
                </a:solidFill>
              </a:rPr>
              <a:t>Avions  </a:t>
            </a:r>
            <a:endParaRPr lang="en-US" sz="2400" b="1">
              <a:solidFill>
                <a:schemeClr val="bg1"/>
              </a:solidFill>
            </a:endParaRPr>
          </a:p>
        </p:txBody>
      </p:sp>
      <p:sp>
        <p:nvSpPr>
          <p:cNvPr id="14343" name="Rectangle 3"/>
          <p:cNvSpPr>
            <a:spLocks noChangeArrowheads="1"/>
          </p:cNvSpPr>
          <p:nvPr/>
        </p:nvSpPr>
        <p:spPr bwMode="auto">
          <a:xfrm>
            <a:off x="431800" y="323850"/>
            <a:ext cx="7777163" cy="436563"/>
          </a:xfrm>
          <a:prstGeom prst="rect">
            <a:avLst/>
          </a:prstGeom>
          <a:noFill/>
          <a:ln w="9525">
            <a:noFill/>
            <a:miter lim="800000"/>
            <a:headEnd/>
            <a:tailEnd/>
          </a:ln>
        </p:spPr>
        <p:txBody>
          <a:bodyPr>
            <a:spAutoFit/>
          </a:bodyPr>
          <a:lstStyle/>
          <a:p>
            <a:r>
              <a:rPr lang="fr-FR" sz="2400" b="1" dirty="0">
                <a:solidFill>
                  <a:schemeClr val="bg1"/>
                </a:solidFill>
              </a:rPr>
              <a:t>POSSIBILITES D’APPLICATION				</a:t>
            </a:r>
            <a:r>
              <a:rPr lang="fr-FR" sz="2400" b="1" dirty="0" smtClean="0">
                <a:solidFill>
                  <a:schemeClr val="bg1"/>
                </a:solidFill>
              </a:rPr>
              <a:t>3/13</a:t>
            </a:r>
            <a:endParaRPr lang="en-US" sz="24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7807</TotalTime>
  <Words>853</Words>
  <Application>Microsoft Office PowerPoint</Application>
  <PresentationFormat>Personnalisé</PresentationFormat>
  <Paragraphs>124</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Alejandro Balbis</dc:creator>
  <cp:lastModifiedBy>Andreas Lehr</cp:lastModifiedBy>
  <cp:revision>125</cp:revision>
  <cp:lastPrinted>1601-01-01T00:00:00Z</cp:lastPrinted>
  <dcterms:created xsi:type="dcterms:W3CDTF">2010-11-17T13:38:00Z</dcterms:created>
  <dcterms:modified xsi:type="dcterms:W3CDTF">2011-01-18T15:04:07Z</dcterms:modified>
</cp:coreProperties>
</file>